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2" r:id="rId3"/>
    <p:sldId id="274" r:id="rId4"/>
    <p:sldId id="273" r:id="rId5"/>
    <p:sldId id="280" r:id="rId6"/>
    <p:sldId id="284" r:id="rId7"/>
    <p:sldId id="281" r:id="rId8"/>
    <p:sldId id="282" r:id="rId9"/>
    <p:sldId id="283" r:id="rId10"/>
  </p:sldIdLst>
  <p:sldSz cx="12192000" cy="6858000"/>
  <p:notesSz cx="9926638" cy="679767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B6898-D930-43E2-A36D-76069D3F40CB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FA56E-884D-45BE-86D5-87CA19F9D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8165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304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65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81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8333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7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859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480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414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711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63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215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E839-FFF3-476E-A4D2-584BA0A43CD6}" type="datetimeFigureOut">
              <a:rPr lang="sl-SI" smtClean="0"/>
              <a:t>26.1.2019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92C0-5114-4D1D-B53D-29B321A7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069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atu.edu/mfinan/2043/section3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aldesigner.org/ed/volume1/issue1/article3/index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i="1" dirty="0" smtClean="0"/>
              <a:t>O srednješolski statistiki</a:t>
            </a:r>
            <a:endParaRPr lang="sl-SI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2628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dr. David Gajser</a:t>
            </a:r>
          </a:p>
          <a:p>
            <a:r>
              <a:rPr lang="sl-SI" dirty="0" smtClean="0"/>
              <a:t>II. gimnazija Maribor</a:t>
            </a:r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Ljubljana, 26. 1. 2019</a:t>
            </a:r>
          </a:p>
        </p:txBody>
      </p:sp>
    </p:spTree>
    <p:extLst>
      <p:ext uri="{BB962C8B-B14F-4D97-AF65-F5344CB8AC3E}">
        <p14:creationId xmlns:p14="http://schemas.microsoft.com/office/powerpoint/2010/main" val="32038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Plan predstavitve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l-SI" dirty="0" smtClean="0"/>
          </a:p>
          <a:p>
            <a:r>
              <a:rPr lang="sl-SI" dirty="0" smtClean="0"/>
              <a:t>Predstavitev rezultatov ankete</a:t>
            </a:r>
          </a:p>
          <a:p>
            <a:r>
              <a:rPr lang="sl-SI" dirty="0" smtClean="0"/>
              <a:t>Pregled gimnazijske statistike</a:t>
            </a:r>
            <a:r>
              <a:rPr lang="sl-SI" dirty="0"/>
              <a:t> </a:t>
            </a:r>
            <a:r>
              <a:rPr lang="sl-SI" dirty="0" smtClean="0"/>
              <a:t>z zanimivimi vprašanji</a:t>
            </a:r>
          </a:p>
          <a:p>
            <a:r>
              <a:rPr lang="sl-SI" dirty="0" smtClean="0"/>
              <a:t>Kvartili</a:t>
            </a:r>
          </a:p>
          <a:p>
            <a:r>
              <a:rPr lang="sl-SI" dirty="0" smtClean="0"/>
              <a:t>Primer avtentične naloge</a:t>
            </a:r>
          </a:p>
          <a:p>
            <a:endParaRPr lang="sl-SI" dirty="0" smtClean="0"/>
          </a:p>
          <a:p>
            <a:r>
              <a:rPr lang="sl-SI" dirty="0" smtClean="0"/>
              <a:t>Korelacija</a:t>
            </a:r>
            <a:endParaRPr lang="sl-SI" dirty="0"/>
          </a:p>
          <a:p>
            <a:r>
              <a:rPr lang="sl-SI" dirty="0" smtClean="0"/>
              <a:t>Regresijska premica</a:t>
            </a:r>
          </a:p>
          <a:p>
            <a:r>
              <a:rPr lang="sl-SI" dirty="0" smtClean="0"/>
              <a:t>Varianca vzorca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383242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Rezultati ankete</a:t>
            </a:r>
            <a:endParaRPr lang="sl-SI" b="1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0865" y="1719263"/>
            <a:ext cx="6276975" cy="2933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46" y="1690688"/>
            <a:ext cx="5267325" cy="2962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546" y="4842457"/>
            <a:ext cx="49198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Odnos do statistike: </a:t>
            </a:r>
          </a:p>
          <a:p>
            <a:r>
              <a:rPr lang="sl-SI" sz="2800" dirty="0" smtClean="0"/>
              <a:t> - nimam najraje: 9/25 = 36 %,</a:t>
            </a:r>
          </a:p>
          <a:p>
            <a:r>
              <a:rPr lang="sl-SI" sz="2800" dirty="0"/>
              <a:t> </a:t>
            </a:r>
            <a:r>
              <a:rPr lang="sl-SI" sz="2800" dirty="0" smtClean="0"/>
              <a:t>- pozitiven odnos: 6/25 = 24 %,</a:t>
            </a:r>
          </a:p>
          <a:p>
            <a:r>
              <a:rPr lang="sl-SI" sz="2800" dirty="0"/>
              <a:t> </a:t>
            </a:r>
            <a:r>
              <a:rPr lang="sl-SI" sz="2800" dirty="0" smtClean="0"/>
              <a:t>- že v OŠ, čas, znanje profesorja.</a:t>
            </a:r>
            <a:endParaRPr lang="sl-SI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66603" y="4842457"/>
            <a:ext cx="53254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Vprašanja</a:t>
            </a:r>
            <a:r>
              <a:rPr lang="sl-SI" dirty="0" smtClean="0"/>
              <a:t>:</a:t>
            </a:r>
          </a:p>
          <a:p>
            <a:r>
              <a:rPr lang="sl-SI" dirty="0"/>
              <a:t> </a:t>
            </a:r>
            <a:r>
              <a:rPr lang="sl-SI" sz="2800" dirty="0"/>
              <a:t>- kvartili (3)</a:t>
            </a:r>
          </a:p>
          <a:p>
            <a:r>
              <a:rPr lang="sl-SI" sz="2800" dirty="0"/>
              <a:t> - smiselnost standardnega odklona</a:t>
            </a:r>
          </a:p>
          <a:p>
            <a:r>
              <a:rPr lang="sl-SI" sz="2800" dirty="0"/>
              <a:t> - boljši učbenik </a:t>
            </a:r>
          </a:p>
        </p:txBody>
      </p:sp>
    </p:spTree>
    <p:extLst>
      <p:ext uri="{BB962C8B-B14F-4D97-AF65-F5344CB8AC3E}">
        <p14:creationId xmlns:p14="http://schemas.microsoft.com/office/powerpoint/2010/main" val="1730593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Pregled gimnazijske statistike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Osnovni statistični pojmi</a:t>
            </a:r>
          </a:p>
          <a:p>
            <a:r>
              <a:rPr lang="sl-SI" dirty="0" smtClean="0"/>
              <a:t>Urejanje podatkov:</a:t>
            </a:r>
          </a:p>
          <a:p>
            <a:pPr lvl="1"/>
            <a:r>
              <a:rPr lang="sl-SI" dirty="0" smtClean="0"/>
              <a:t>frekvenčne porazdelitve</a:t>
            </a:r>
          </a:p>
          <a:p>
            <a:pPr lvl="1"/>
            <a:r>
              <a:rPr lang="sl-SI" dirty="0" smtClean="0"/>
              <a:t>grupiranje podatkov</a:t>
            </a:r>
          </a:p>
          <a:p>
            <a:pPr lvl="1"/>
            <a:r>
              <a:rPr lang="sl-SI" smtClean="0"/>
              <a:t>kumulativna </a:t>
            </a:r>
            <a:r>
              <a:rPr lang="sl-SI" dirty="0" smtClean="0"/>
              <a:t>frekvenca</a:t>
            </a:r>
          </a:p>
          <a:p>
            <a:r>
              <a:rPr lang="sl-SI" dirty="0" smtClean="0"/>
              <a:t>Prikazovanje podatkov:</a:t>
            </a:r>
          </a:p>
          <a:p>
            <a:pPr lvl="1"/>
            <a:r>
              <a:rPr lang="sl-SI" dirty="0" smtClean="0"/>
              <a:t>stolpčni diagram</a:t>
            </a:r>
          </a:p>
          <a:p>
            <a:pPr lvl="1"/>
            <a:r>
              <a:rPr lang="sl-SI" dirty="0" smtClean="0"/>
              <a:t>histogram</a:t>
            </a:r>
          </a:p>
          <a:p>
            <a:pPr lvl="1"/>
            <a:r>
              <a:rPr lang="sl-SI" dirty="0" smtClean="0"/>
              <a:t>frekvenčni kolač</a:t>
            </a:r>
          </a:p>
          <a:p>
            <a:pPr lvl="1"/>
            <a:r>
              <a:rPr lang="sl-SI" dirty="0" smtClean="0"/>
              <a:t>frekvenčni poligon</a:t>
            </a:r>
          </a:p>
          <a:p>
            <a:pPr lvl="1"/>
            <a:r>
              <a:rPr lang="sl-SI" dirty="0" smtClean="0"/>
              <a:t>črtni grafikon relativnih frekvenc</a:t>
            </a:r>
          </a:p>
          <a:p>
            <a:pPr lvl="1"/>
            <a:endParaRPr lang="sl-SI" dirty="0"/>
          </a:p>
          <a:p>
            <a:pPr marL="0" indent="0">
              <a:buNone/>
            </a:pPr>
            <a:r>
              <a:rPr lang="sl-SI" sz="1900" dirty="0"/>
              <a:t>Primer: </a:t>
            </a:r>
            <a:r>
              <a:rPr lang="sl-SI" sz="1900" dirty="0" smtClean="0">
                <a:hlinkClick r:id="rId3"/>
              </a:rPr>
              <a:t>https</a:t>
            </a:r>
            <a:r>
              <a:rPr lang="sl-SI" sz="1900" dirty="0">
                <a:hlinkClick r:id="rId3"/>
              </a:rPr>
              <a:t>://</a:t>
            </a:r>
            <a:r>
              <a:rPr lang="sl-SI" sz="1900" dirty="0" smtClean="0">
                <a:hlinkClick r:id="rId3"/>
              </a:rPr>
              <a:t>faculty.atu.edu/mfinan/2043/section31.pdf</a:t>
            </a:r>
            <a:r>
              <a:rPr lang="sl-SI" sz="19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868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Pregled gimnazijske statistike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 smtClean="0"/>
              <a:t>Srednje vrednosti: </a:t>
            </a:r>
          </a:p>
          <a:p>
            <a:pPr lvl="1"/>
            <a:r>
              <a:rPr lang="sl-SI" dirty="0" smtClean="0"/>
              <a:t>modus</a:t>
            </a:r>
          </a:p>
          <a:p>
            <a:pPr lvl="1"/>
            <a:r>
              <a:rPr lang="sl-SI" dirty="0" smtClean="0"/>
              <a:t>mediana</a:t>
            </a:r>
          </a:p>
          <a:p>
            <a:pPr lvl="1"/>
            <a:r>
              <a:rPr lang="sl-SI" dirty="0" smtClean="0"/>
              <a:t>aritmetična sredina</a:t>
            </a:r>
          </a:p>
          <a:p>
            <a:r>
              <a:rPr lang="sl-SI" dirty="0" smtClean="0"/>
              <a:t>Mere variabilnosti: </a:t>
            </a:r>
          </a:p>
          <a:p>
            <a:pPr lvl="1"/>
            <a:r>
              <a:rPr lang="sl-SI" dirty="0" smtClean="0"/>
              <a:t>variacijski razmik</a:t>
            </a:r>
          </a:p>
          <a:p>
            <a:pPr lvl="1"/>
            <a:r>
              <a:rPr lang="sl-SI" dirty="0" smtClean="0"/>
              <a:t>varianca</a:t>
            </a:r>
          </a:p>
          <a:p>
            <a:pPr lvl="1"/>
            <a:r>
              <a:rPr lang="sl-SI" dirty="0" smtClean="0"/>
              <a:t>standardni odklon</a:t>
            </a:r>
          </a:p>
          <a:p>
            <a:pPr lvl="1"/>
            <a:r>
              <a:rPr lang="sl-SI" dirty="0" smtClean="0"/>
              <a:t>medčetrtinski razmik (kvartili, škatla z brki)</a:t>
            </a:r>
          </a:p>
          <a:p>
            <a:pPr marL="0" indent="0">
              <a:buNone/>
            </a:pPr>
            <a:r>
              <a:rPr lang="sl-SI" sz="1800" dirty="0" smtClean="0"/>
              <a:t>Primer</a:t>
            </a:r>
            <a:r>
              <a:rPr lang="sl-SI" sz="1800" dirty="0"/>
              <a:t>: </a:t>
            </a:r>
            <a:r>
              <a:rPr lang="sl-SI" sz="1800" dirty="0">
                <a:hlinkClick r:id="rId3"/>
              </a:rPr>
              <a:t>https://</a:t>
            </a:r>
            <a:r>
              <a:rPr lang="sl-SI" sz="1800" dirty="0" smtClean="0">
                <a:hlinkClick r:id="rId3"/>
              </a:rPr>
              <a:t>www.educationaldesigner.org/ed/volume1/issue1/article3/index.htm</a:t>
            </a:r>
            <a:r>
              <a:rPr lang="sl-SI" sz="1800" dirty="0" smtClean="0"/>
              <a:t> (na dnu strani) </a:t>
            </a:r>
          </a:p>
        </p:txBody>
      </p:sp>
    </p:spTree>
    <p:extLst>
      <p:ext uri="{BB962C8B-B14F-4D97-AF65-F5344CB8AC3E}">
        <p14:creationId xmlns:p14="http://schemas.microsoft.com/office/powerpoint/2010/main" val="268960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Kvartili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8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Obzornik 2017 (št. 64): ddr. Janez Žerovnik</a:t>
            </a:r>
          </a:p>
          <a:p>
            <a:pPr lvl="1"/>
            <a:r>
              <a:rPr lang="sl-SI" dirty="0" smtClean="0"/>
              <a:t>predstavi različne metode računanja kvartilov v literaturi</a:t>
            </a:r>
          </a:p>
          <a:p>
            <a:pPr lvl="1"/>
            <a:r>
              <a:rPr lang="sl-SI" dirty="0" smtClean="0"/>
              <a:t>pokaže, da pri tem lahko dobimo različne rezultate</a:t>
            </a:r>
          </a:p>
          <a:p>
            <a:pPr lvl="1"/>
            <a:r>
              <a:rPr lang="sl-SI" dirty="0" smtClean="0"/>
              <a:t>uporablja definicijo: Q1= tako število, da je vsaj ¼ podatkov manjših ali enakih Q1 in da je vsaj ¾ podatkov večjih ali enakih Q1.</a:t>
            </a:r>
          </a:p>
          <a:p>
            <a:pPr lvl="1"/>
            <a:r>
              <a:rPr lang="sl-SI" dirty="0" smtClean="0"/>
              <a:t>težava: več vrednosti zadošča tej definiciji.</a:t>
            </a:r>
            <a:endParaRPr lang="sl-SI" dirty="0"/>
          </a:p>
          <a:p>
            <a:r>
              <a:rPr lang="sl-SI" dirty="0" smtClean="0"/>
              <a:t>Večja težava.</a:t>
            </a:r>
          </a:p>
          <a:p>
            <a:pPr lvl="1"/>
            <a:r>
              <a:rPr lang="sl-SI" dirty="0" smtClean="0"/>
              <a:t>Primer podatkov: {1,2,3,4,5}: </a:t>
            </a:r>
          </a:p>
          <a:p>
            <a:pPr lvl="2"/>
            <a:r>
              <a:rPr lang="sl-SI" dirty="0" smtClean="0"/>
              <a:t>Po zg. definiciji: Q1=2</a:t>
            </a:r>
          </a:p>
          <a:p>
            <a:pPr lvl="2"/>
            <a:r>
              <a:rPr lang="sl-SI" dirty="0" smtClean="0"/>
              <a:t>Excel: Q1=2</a:t>
            </a:r>
          </a:p>
          <a:p>
            <a:pPr lvl="2"/>
            <a:r>
              <a:rPr lang="sl-SI" dirty="0" smtClean="0"/>
              <a:t>TI nSpire: Q1=1,5</a:t>
            </a:r>
          </a:p>
          <a:p>
            <a:pPr lvl="2"/>
            <a:r>
              <a:rPr lang="sl-SI" dirty="0" smtClean="0"/>
              <a:t>Mathematica 11: Q1=1,75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6406" y="3863661"/>
            <a:ext cx="371403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Primer podatkov: {1,2,3</a:t>
            </a:r>
            <a:r>
              <a:rPr lang="sl-SI" sz="2400" dirty="0" smtClean="0"/>
              <a:t>}: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l-SI" sz="2000" dirty="0"/>
              <a:t>Po zg. definiciji: Q1=1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l-SI" sz="2000" dirty="0"/>
              <a:t>Excel: Q1=1,5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l-SI" sz="2000" dirty="0"/>
              <a:t>TN nSpire: Q1=1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l-SI" sz="2000" dirty="0"/>
              <a:t>Mathematica 11: Q1=1,25</a:t>
            </a:r>
          </a:p>
        </p:txBody>
      </p:sp>
    </p:spTree>
    <p:extLst>
      <p:ext uri="{BB962C8B-B14F-4D97-AF65-F5344CB8AC3E}">
        <p14:creationId xmlns:p14="http://schemas.microsoft.com/office/powerpoint/2010/main" val="196866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Uporaba statistike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Družboslovne vede</a:t>
            </a:r>
          </a:p>
          <a:p>
            <a:r>
              <a:rPr lang="sl-SI" dirty="0" smtClean="0"/>
              <a:t>Eksperimentalne vede</a:t>
            </a:r>
          </a:p>
          <a:p>
            <a:r>
              <a:rPr lang="sl-SI" dirty="0" smtClean="0"/>
              <a:t>Podatkovno rudarjenje:</a:t>
            </a:r>
          </a:p>
          <a:p>
            <a:pPr lvl="1"/>
            <a:r>
              <a:rPr lang="sl-SI" dirty="0" smtClean="0"/>
              <a:t>oglasi</a:t>
            </a:r>
          </a:p>
          <a:p>
            <a:pPr lvl="1"/>
            <a:r>
              <a:rPr lang="sl-SI" smtClean="0"/>
              <a:t>trendi</a:t>
            </a:r>
            <a:endParaRPr lang="sl-SI" dirty="0" smtClean="0"/>
          </a:p>
          <a:p>
            <a:pPr lvl="1"/>
            <a:r>
              <a:rPr lang="sl-SI" dirty="0" smtClean="0"/>
              <a:t>korupcija</a:t>
            </a:r>
          </a:p>
          <a:p>
            <a:pPr lvl="1"/>
            <a:r>
              <a:rPr lang="sl-SI" dirty="0" smtClean="0"/>
              <a:t>sumljivi posli</a:t>
            </a:r>
          </a:p>
          <a:p>
            <a:pPr lvl="1"/>
            <a:r>
              <a:rPr lang="sl-SI" dirty="0" smtClean="0"/>
              <a:t>športna statistika</a:t>
            </a:r>
          </a:p>
          <a:p>
            <a:r>
              <a:rPr lang="sl-SI" dirty="0"/>
              <a:t>Strojno učenje: prepoznavanje </a:t>
            </a:r>
            <a:r>
              <a:rPr lang="sl-SI" dirty="0" smtClean="0"/>
              <a:t>vzorcev</a:t>
            </a:r>
          </a:p>
          <a:p>
            <a:r>
              <a:rPr lang="sl-SI" dirty="0" smtClean="0"/>
              <a:t>Odkrivanje dopinga (Maja Pohar Perme)</a:t>
            </a:r>
            <a:endParaRPr lang="sl-SI" dirty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07700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Korelacija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69" y="2410944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 smtClean="0"/>
              <a:t>Kovarianca</a:t>
            </a:r>
          </a:p>
          <a:p>
            <a:endParaRPr lang="sl-SI" dirty="0" smtClean="0"/>
          </a:p>
          <a:p>
            <a:r>
              <a:rPr lang="sl-SI" dirty="0" smtClean="0"/>
              <a:t>Korelacijski koeficient</a:t>
            </a:r>
          </a:p>
          <a:p>
            <a:endParaRPr lang="sl-SI" dirty="0" smtClean="0"/>
          </a:p>
          <a:p>
            <a:r>
              <a:rPr lang="sl-SI" dirty="0" smtClean="0"/>
              <a:t>Regresijska premica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959" y="1690688"/>
            <a:ext cx="7877041" cy="4501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50920" y="6338568"/>
            <a:ext cx="2541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Vir: https://uc-r.github.io/correlations</a:t>
            </a:r>
          </a:p>
        </p:txBody>
      </p:sp>
    </p:spTree>
    <p:extLst>
      <p:ext uri="{BB962C8B-B14F-4D97-AF65-F5344CB8AC3E}">
        <p14:creationId xmlns:p14="http://schemas.microsoft.com/office/powerpoint/2010/main" val="4253972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i="1" dirty="0" smtClean="0"/>
              <a:t>Korelacija</a:t>
            </a:r>
            <a:endParaRPr lang="sl-S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69" y="2410944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 smtClean="0"/>
              <a:t>Kovarianca</a:t>
            </a:r>
          </a:p>
          <a:p>
            <a:endParaRPr lang="sl-SI" dirty="0" smtClean="0"/>
          </a:p>
          <a:p>
            <a:r>
              <a:rPr lang="sl-SI" dirty="0" smtClean="0"/>
              <a:t>Korelacijski koeficient</a:t>
            </a:r>
          </a:p>
          <a:p>
            <a:endParaRPr lang="sl-SI" dirty="0" smtClean="0"/>
          </a:p>
          <a:p>
            <a:r>
              <a:rPr lang="sl-SI" dirty="0" smtClean="0"/>
              <a:t>Regresijska premica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696" y="1309119"/>
            <a:ext cx="7800304" cy="52635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48269" y="6590023"/>
            <a:ext cx="651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Vir: https://statistics.laerd.com/statistical-guides/pearson-correlation-coefficient-statistical-guide.php</a:t>
            </a:r>
          </a:p>
        </p:txBody>
      </p:sp>
    </p:spTree>
    <p:extLst>
      <p:ext uri="{BB962C8B-B14F-4D97-AF65-F5344CB8AC3E}">
        <p14:creationId xmlns:p14="http://schemas.microsoft.com/office/powerpoint/2010/main" val="2922068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4724</TotalTime>
  <Words>324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 srednješolski statistiki</vt:lpstr>
      <vt:lpstr>Plan predstavitve</vt:lpstr>
      <vt:lpstr>Rezultati ankete</vt:lpstr>
      <vt:lpstr>Pregled gimnazijske statistike</vt:lpstr>
      <vt:lpstr>Pregled gimnazijske statistike</vt:lpstr>
      <vt:lpstr>Kvartili</vt:lpstr>
      <vt:lpstr>Uporaba statistike</vt:lpstr>
      <vt:lpstr>Korelacija</vt:lpstr>
      <vt:lpstr>Korelacija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Gajser</dc:creator>
  <cp:lastModifiedBy>David Gajser</cp:lastModifiedBy>
  <cp:revision>120</cp:revision>
  <cp:lastPrinted>2016-09-18T08:52:33Z</cp:lastPrinted>
  <dcterms:created xsi:type="dcterms:W3CDTF">2016-09-11T08:17:09Z</dcterms:created>
  <dcterms:modified xsi:type="dcterms:W3CDTF">2019-01-26T17:39:47Z</dcterms:modified>
</cp:coreProperties>
</file>