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59" r:id="rId4"/>
    <p:sldId id="257" r:id="rId5"/>
    <p:sldId id="262" r:id="rId6"/>
    <p:sldId id="261" r:id="rId7"/>
    <p:sldId id="266" r:id="rId8"/>
    <p:sldId id="265" r:id="rId9"/>
    <p:sldId id="260" r:id="rId10"/>
    <p:sldId id="285" r:id="rId11"/>
    <p:sldId id="269" r:id="rId12"/>
    <p:sldId id="270" r:id="rId13"/>
    <p:sldId id="271" r:id="rId14"/>
    <p:sldId id="272" r:id="rId15"/>
    <p:sldId id="280" r:id="rId16"/>
    <p:sldId id="274" r:id="rId17"/>
    <p:sldId id="275" r:id="rId18"/>
    <p:sldId id="278" r:id="rId19"/>
    <p:sldId id="279" r:id="rId20"/>
    <p:sldId id="281" r:id="rId21"/>
    <p:sldId id="282" r:id="rId22"/>
    <p:sldId id="283" r:id="rId23"/>
    <p:sldId id="284" r:id="rId24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1"/>
    <p:restoredTop sz="91602"/>
  </p:normalViewPr>
  <p:slideViewPr>
    <p:cSldViewPr snapToGrid="0" snapToObjects="1">
      <p:cViewPr varScale="1">
        <p:scale>
          <a:sx n="102" d="100"/>
          <a:sy n="102" d="100"/>
        </p:scale>
        <p:origin x="7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F3E7E-EACA-6B4F-BFA8-8C6B088B9E79}" type="datetimeFigureOut">
              <a:rPr lang="en-SI" smtClean="0"/>
              <a:t>05/02/2020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80E64-AAAC-9D48-AC1B-CF41C6B2220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4583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80E64-AAAC-9D48-AC1B-CF41C6B22208}" type="slidenum">
              <a:rPr lang="en-SI" smtClean="0"/>
              <a:t>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49775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80E64-AAAC-9D48-AC1B-CF41C6B22208}" type="slidenum">
              <a:rPr lang="en-SI" smtClean="0"/>
              <a:t>16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9362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2C348-4CA3-2C4E-AB64-1B78F52AB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25BEBF-7F6B-B549-9AE8-5DDE8392B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BC359-61E0-6243-B013-F80CAF268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7F2C-06E2-2844-8425-27D5B6100328}" type="datetimeFigureOut">
              <a:rPr lang="en-SI" smtClean="0"/>
              <a:t>05/02/2020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EEBDE-95A1-D54C-8F57-DA3D73995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1635C-BF54-6E42-A2C6-053D1AEB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E873-C361-A541-9601-75F81DF2771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99753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59F24-8D7C-AE47-906B-50FA98124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BFD974-B9E9-0348-B2CB-B6CC5D830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FB06E-5663-3F4C-9FF7-E33F86540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7F2C-06E2-2844-8425-27D5B6100328}" type="datetimeFigureOut">
              <a:rPr lang="en-SI" smtClean="0"/>
              <a:t>05/02/2020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D6797-A07E-5B4F-A5EC-272E0479A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3B78E-40D7-414B-B1C3-0DCC796B8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E873-C361-A541-9601-75F81DF2771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1359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D8FC70-D067-7048-9857-B61FA4F29C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79A8F-BEE9-0642-A705-EA3715197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F71AF-F826-C942-8DB5-E7E7DFE0B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7F2C-06E2-2844-8425-27D5B6100328}" type="datetimeFigureOut">
              <a:rPr lang="en-SI" smtClean="0"/>
              <a:t>05/02/2020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D5CAF-7B0F-FD46-B7FF-DB5464A0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2374D-1B02-E64B-A44C-C543243F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E873-C361-A541-9601-75F81DF2771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4957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B91CB-0740-0849-9BE9-BA26964C5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427CF-C012-D44B-8301-AA33E6F40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9DA11-42EB-5B43-B3D7-5E777EF3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7F2C-06E2-2844-8425-27D5B6100328}" type="datetimeFigureOut">
              <a:rPr lang="en-SI" smtClean="0"/>
              <a:t>05/02/2020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0F304-02B0-E54E-8315-7ED47C233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0E65F-32A1-F540-9E23-53A042DD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E873-C361-A541-9601-75F81DF2771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4339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E769-0FF9-5C4A-9669-E29A8FC78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6D821-FE89-3D46-82D0-7C1C8FE19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E0E59-5AF3-9449-9804-572176CDA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7F2C-06E2-2844-8425-27D5B6100328}" type="datetimeFigureOut">
              <a:rPr lang="en-SI" smtClean="0"/>
              <a:t>05/02/2020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1820B-1645-E84A-9C74-40F285F01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815DB-FCAD-FC4D-817C-FBDE5FF3C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E873-C361-A541-9601-75F81DF2771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3925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CE711-4F42-F349-A7A3-8B671CE6B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0FF26-7A09-1D40-99C6-1E085111B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B4402-D935-0544-B539-3D900DBD0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05E98-2659-9141-A4CA-7C6648AC1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7F2C-06E2-2844-8425-27D5B6100328}" type="datetimeFigureOut">
              <a:rPr lang="en-SI" smtClean="0"/>
              <a:t>05/02/2020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BBC64-0D0B-F143-8A49-2ACBD181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540C2-CB4B-5F4C-B1F9-D2AA4D1C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E873-C361-A541-9601-75F81DF2771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05124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B369C-C645-5B4F-845F-BA373A8A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F7035-D831-784A-B893-BE58ECA3F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98908-2813-6449-86B1-C555B77F4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ECE680-A158-D444-9AED-ACD7A3154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ACB2B-2C7D-3A4B-A67E-963A87558D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F7ACDD-8759-6248-A70F-C9661622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7F2C-06E2-2844-8425-27D5B6100328}" type="datetimeFigureOut">
              <a:rPr lang="en-SI" smtClean="0"/>
              <a:t>05/02/2020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D137A9-1D4B-A048-9B68-88B2D1FCE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E030EF-ACDD-5D49-9AF0-6274AFFF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E873-C361-A541-9601-75F81DF2771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8340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50EBA-5FD2-394C-B3B0-1EBB917A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347C67-262C-FD45-9AC1-6EBC522C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7F2C-06E2-2844-8425-27D5B6100328}" type="datetimeFigureOut">
              <a:rPr lang="en-SI" smtClean="0"/>
              <a:t>05/02/2020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27F29-5D02-B14B-9069-4A303857B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302579-F8D5-104F-9F40-170403B01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E873-C361-A541-9601-75F81DF2771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0240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294139-EBD6-014D-8647-B1EE2ADB2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7F2C-06E2-2844-8425-27D5B6100328}" type="datetimeFigureOut">
              <a:rPr lang="en-SI" smtClean="0"/>
              <a:t>05/02/2020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0937E1-E28B-604C-838C-A531FD13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8B3EE-DC1D-1146-9C93-667F9154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E873-C361-A541-9601-75F81DF2771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54005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A404-6372-604C-993A-727E8407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5D30A-4972-A44B-986B-C11CEA03D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58B52-47E1-594D-B08F-BCE992664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D5D9E-BCCB-5340-A1CE-EAAED45E8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7F2C-06E2-2844-8425-27D5B6100328}" type="datetimeFigureOut">
              <a:rPr lang="en-SI" smtClean="0"/>
              <a:t>05/02/2020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B7545-8438-7041-81F0-28081F73A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815EF-5E6B-6F46-B60B-83FB1C578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E873-C361-A541-9601-75F81DF2771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22209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BD0CD-0106-AF47-906A-1EED9D64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B8177A-D948-1845-B3D2-986792610F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2AEA1-1926-954C-A20A-3DB48E24A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9D134-905C-4F48-BE94-C7AFF0DD3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7F2C-06E2-2844-8425-27D5B6100328}" type="datetimeFigureOut">
              <a:rPr lang="en-SI" smtClean="0"/>
              <a:t>05/02/2020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8BAF3-E9B4-E643-B4CB-044B62CD7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8B242-7D84-B546-A68F-3812BC529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E873-C361-A541-9601-75F81DF2771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6189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BEDE87-654C-1A40-9DD2-1770334AC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6D024-C1C1-7E47-8E26-E9462165A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76CE2-932E-4141-BC1B-BA0C7434E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27F2C-06E2-2844-8425-27D5B6100328}" type="datetimeFigureOut">
              <a:rPr lang="en-SI" smtClean="0"/>
              <a:t>05/02/2020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291B4-C30B-AC4A-90F1-5472C702F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CB5D3-DD06-554F-AE01-81478805F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4E873-C361-A541-9601-75F81DF2771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3145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28F84-24E7-C349-8DA4-7ADD26653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en-SI" sz="5400">
                <a:solidFill>
                  <a:schemeClr val="tx1">
                    <a:lumMod val="85000"/>
                    <a:lumOff val="15000"/>
                  </a:schemeClr>
                </a:solidFill>
              </a:rPr>
              <a:t>Zakaj se prepiramo</a:t>
            </a:r>
            <a:br>
              <a:rPr lang="en-SI" sz="54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SI" sz="5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563C9F-B073-0644-89CB-DB61C5020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en-SI" sz="2000">
                <a:solidFill>
                  <a:schemeClr val="accent1"/>
                </a:solidFill>
              </a:rPr>
              <a:t>Marko Slapar </a:t>
            </a:r>
          </a:p>
          <a:p>
            <a:pPr algn="r"/>
            <a:r>
              <a:rPr lang="en-SI" sz="2000">
                <a:solidFill>
                  <a:schemeClr val="accent1"/>
                </a:solidFill>
              </a:rPr>
              <a:t>Univerza v Ljubljani</a:t>
            </a:r>
          </a:p>
          <a:p>
            <a:pPr algn="r"/>
            <a:endParaRPr lang="en-SI" sz="2000">
              <a:solidFill>
                <a:schemeClr val="accent1"/>
              </a:solidFill>
            </a:endParaRPr>
          </a:p>
          <a:p>
            <a:pPr algn="r"/>
            <a:r>
              <a:rPr lang="en-SI" sz="2000">
                <a:solidFill>
                  <a:schemeClr val="accent1"/>
                </a:solidFill>
              </a:rPr>
              <a:t>2. </a:t>
            </a:r>
            <a:r>
              <a:rPr lang="en-GB" sz="2000" dirty="0">
                <a:solidFill>
                  <a:schemeClr val="accent1"/>
                </a:solidFill>
              </a:rPr>
              <a:t>f</a:t>
            </a:r>
            <a:r>
              <a:rPr lang="en-SI" sz="2000">
                <a:solidFill>
                  <a:schemeClr val="accent1"/>
                </a:solidFill>
              </a:rPr>
              <a:t>ebruar 2020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463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71B86-666B-3B4C-9E0E-509410E4C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Bordova metoda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8BD277-213D-B648-8470-D0C4E545259E}"/>
              </a:ext>
            </a:extLst>
          </p:cNvPr>
          <p:cNvSpPr txBox="1"/>
          <p:nvPr/>
        </p:nvSpPr>
        <p:spPr>
          <a:xfrm>
            <a:off x="4038600" y="3429000"/>
            <a:ext cx="7188199" cy="30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Recimo</a:t>
            </a:r>
            <a:r>
              <a:rPr lang="en-US"/>
              <a:t>, da </a:t>
            </a:r>
            <a:r>
              <a:rPr lang="en-US" err="1"/>
              <a:t>volivci</a:t>
            </a:r>
            <a:r>
              <a:rPr lang="en-US"/>
              <a:t> </a:t>
            </a:r>
            <a:r>
              <a:rPr lang="en-US" err="1"/>
              <a:t>špekulirajo</a:t>
            </a:r>
            <a:r>
              <a:rPr lang="en-US"/>
              <a:t>, da Perot </a:t>
            </a:r>
            <a:r>
              <a:rPr lang="en-US" err="1"/>
              <a:t>tako</a:t>
            </a:r>
            <a:r>
              <a:rPr lang="en-US"/>
              <a:t> </a:t>
            </a:r>
            <a:r>
              <a:rPr lang="en-US" err="1"/>
              <a:t>ali</a:t>
            </a:r>
            <a:r>
              <a:rPr lang="en-US"/>
              <a:t> </a:t>
            </a:r>
            <a:r>
              <a:rPr lang="en-US" err="1"/>
              <a:t>tako</a:t>
            </a:r>
            <a:r>
              <a:rPr lang="en-US"/>
              <a:t> ne </a:t>
            </a:r>
            <a:r>
              <a:rPr lang="en-US" err="1"/>
              <a:t>bo</a:t>
            </a:r>
            <a:r>
              <a:rPr lang="en-US"/>
              <a:t> </a:t>
            </a:r>
            <a:r>
              <a:rPr lang="en-US" err="1"/>
              <a:t>izvoljen</a:t>
            </a:r>
            <a:r>
              <a:rPr lang="en-US"/>
              <a:t>, </a:t>
            </a:r>
            <a:r>
              <a:rPr lang="en-US" err="1"/>
              <a:t>iz</a:t>
            </a:r>
            <a:r>
              <a:rPr lang="en-US"/>
              <a:t> </a:t>
            </a:r>
            <a:r>
              <a:rPr lang="en-US" err="1"/>
              <a:t>zato</a:t>
            </a:r>
            <a:r>
              <a:rPr lang="en-US"/>
              <a:t> </a:t>
            </a:r>
            <a:r>
              <a:rPr lang="en-US" err="1"/>
              <a:t>tisti</a:t>
            </a:r>
            <a:r>
              <a:rPr lang="en-US"/>
              <a:t>, </a:t>
            </a:r>
            <a:r>
              <a:rPr lang="en-US" err="1"/>
              <a:t>ki</a:t>
            </a:r>
            <a:r>
              <a:rPr lang="en-US"/>
              <a:t> bi </a:t>
            </a:r>
            <a:r>
              <a:rPr lang="en-US" err="1"/>
              <a:t>Perota</a:t>
            </a:r>
            <a:r>
              <a:rPr lang="en-US"/>
              <a:t> </a:t>
            </a:r>
            <a:r>
              <a:rPr lang="en-US" err="1"/>
              <a:t>postavili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prvo</a:t>
            </a:r>
            <a:r>
              <a:rPr lang="en-US"/>
              <a:t> mesto, </a:t>
            </a:r>
            <a:r>
              <a:rPr lang="en-US" err="1"/>
              <a:t>spremenijo</a:t>
            </a:r>
            <a:r>
              <a:rPr lang="en-US"/>
              <a:t> </a:t>
            </a:r>
            <a:r>
              <a:rPr lang="en-US" err="1"/>
              <a:t>svoje</a:t>
            </a:r>
            <a:r>
              <a:rPr lang="en-US"/>
              <a:t> preference.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Clinton 51*1+9*2+43*3=198, </a:t>
            </a:r>
            <a:r>
              <a:rPr lang="en-US" u="sng"/>
              <a:t>Bush 52*1+8*2+43*3=197</a:t>
            </a:r>
            <a:r>
              <a:rPr lang="en-US"/>
              <a:t>, Perot 0*1+86*2+17*3=223.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Pri</a:t>
            </a:r>
            <a:r>
              <a:rPr lang="en-US"/>
              <a:t> </a:t>
            </a:r>
            <a:r>
              <a:rPr lang="en-US" b="1" err="1"/>
              <a:t>uteženem</a:t>
            </a:r>
            <a:r>
              <a:rPr lang="en-US" b="1"/>
              <a:t> </a:t>
            </a:r>
            <a:r>
              <a:rPr lang="en-US" b="1" err="1"/>
              <a:t>glasovanju</a:t>
            </a:r>
            <a:r>
              <a:rPr lang="en-US" b="1"/>
              <a:t> </a:t>
            </a:r>
            <a:r>
              <a:rPr lang="en-US"/>
              <a:t>so </a:t>
            </a:r>
            <a:r>
              <a:rPr lang="en-US" err="1"/>
              <a:t>špekulacije</a:t>
            </a:r>
            <a:r>
              <a:rPr lang="en-US"/>
              <a:t> </a:t>
            </a:r>
            <a:r>
              <a:rPr lang="en-US" err="1"/>
              <a:t>volivcev</a:t>
            </a:r>
            <a:r>
              <a:rPr lang="en-US"/>
              <a:t> </a:t>
            </a:r>
            <a:r>
              <a:rPr lang="en-US" err="1"/>
              <a:t>zelo</a:t>
            </a:r>
            <a:r>
              <a:rPr lang="en-US"/>
              <a:t> </a:t>
            </a:r>
            <a:r>
              <a:rPr lang="en-US" err="1"/>
              <a:t>pogoste</a:t>
            </a:r>
            <a:r>
              <a:rPr lang="en-US"/>
              <a:t>.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448CE5-C9EF-DA42-A513-8C1AA600C3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169801"/>
              </p:ext>
            </p:extLst>
          </p:nvPr>
        </p:nvGraphicFramePr>
        <p:xfrm>
          <a:off x="4038595" y="788890"/>
          <a:ext cx="7188204" cy="24804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89634">
                  <a:extLst>
                    <a:ext uri="{9D8B030D-6E8A-4147-A177-3AD203B41FA5}">
                      <a16:colId xmlns:a16="http://schemas.microsoft.com/office/drawing/2014/main" val="3162482448"/>
                    </a:ext>
                  </a:extLst>
                </a:gridCol>
                <a:gridCol w="1033095">
                  <a:extLst>
                    <a:ext uri="{9D8B030D-6E8A-4147-A177-3AD203B41FA5}">
                      <a16:colId xmlns:a16="http://schemas.microsoft.com/office/drawing/2014/main" val="2003913522"/>
                    </a:ext>
                  </a:extLst>
                </a:gridCol>
                <a:gridCol w="1033095">
                  <a:extLst>
                    <a:ext uri="{9D8B030D-6E8A-4147-A177-3AD203B41FA5}">
                      <a16:colId xmlns:a16="http://schemas.microsoft.com/office/drawing/2014/main" val="3245629123"/>
                    </a:ext>
                  </a:extLst>
                </a:gridCol>
                <a:gridCol w="1033095">
                  <a:extLst>
                    <a:ext uri="{9D8B030D-6E8A-4147-A177-3AD203B41FA5}">
                      <a16:colId xmlns:a16="http://schemas.microsoft.com/office/drawing/2014/main" val="1245204727"/>
                    </a:ext>
                  </a:extLst>
                </a:gridCol>
                <a:gridCol w="1033095">
                  <a:extLst>
                    <a:ext uri="{9D8B030D-6E8A-4147-A177-3AD203B41FA5}">
                      <a16:colId xmlns:a16="http://schemas.microsoft.com/office/drawing/2014/main" val="1324532224"/>
                    </a:ext>
                  </a:extLst>
                </a:gridCol>
                <a:gridCol w="1033095">
                  <a:extLst>
                    <a:ext uri="{9D8B030D-6E8A-4147-A177-3AD203B41FA5}">
                      <a16:colId xmlns:a16="http://schemas.microsoft.com/office/drawing/2014/main" val="3330110178"/>
                    </a:ext>
                  </a:extLst>
                </a:gridCol>
                <a:gridCol w="1033095">
                  <a:extLst>
                    <a:ext uri="{9D8B030D-6E8A-4147-A177-3AD203B41FA5}">
                      <a16:colId xmlns:a16="http://schemas.microsoft.com/office/drawing/2014/main" val="2060664254"/>
                    </a:ext>
                  </a:extLst>
                </a:gridCol>
              </a:tblGrid>
              <a:tr h="655607">
                <a:tc>
                  <a:txBody>
                    <a:bodyPr/>
                    <a:lstStyle/>
                    <a:p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79883" marR="107931" marT="107931" marB="1079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36 volivcev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79883" marR="107931" marT="107931" marB="1079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8 volivcev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79883" marR="107931" marT="107931" marB="1079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30 volivcev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79883" marR="107931" marT="107931" marB="1079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9 volivcev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79883" marR="107931" marT="107931" marB="1079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7 volivcev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79883" marR="107931" marT="107931" marB="1079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13 volivcev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79883" marR="107931" marT="107931" marB="107931"/>
                </a:tc>
                <a:extLst>
                  <a:ext uri="{0D108BD9-81ED-4DB2-BD59-A6C34878D82A}">
                    <a16:rowId xmlns:a16="http://schemas.microsoft.com/office/drawing/2014/main" val="3154146781"/>
                  </a:ext>
                </a:extLst>
              </a:tr>
              <a:tr h="611941">
                <a:tc>
                  <a:txBody>
                    <a:bodyPr/>
                    <a:lstStyle/>
                    <a:p>
                      <a:r>
                        <a:rPr lang="en-SI" sz="1600"/>
                        <a:t>Clinton 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79883" marR="93540" marT="93540" marB="9354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79883" marR="93540" marT="93540" marB="9354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79883" marR="93540" marT="93540" marB="9354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79883" marR="93540" marT="93540" marB="9354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79883" marR="93540" marT="93540" marB="93540"/>
                </a:tc>
                <a:tc>
                  <a:txBody>
                    <a:bodyPr/>
                    <a:lstStyle/>
                    <a:p>
                      <a:r>
                        <a:rPr lang="en-SI" sz="1600" strike="sngStrike"/>
                        <a:t>2 </a:t>
                      </a:r>
                      <a:r>
                        <a:rPr lang="en-SI" sz="1600" strike="noStrike"/>
                        <a:t>1</a:t>
                      </a:r>
                      <a:endParaRPr lang="en-SI" sz="1600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79883" marR="93540" marT="93540" marB="9354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79883" marR="93540" marT="93540" marB="93540"/>
                </a:tc>
                <a:extLst>
                  <a:ext uri="{0D108BD9-81ED-4DB2-BD59-A6C34878D82A}">
                    <a16:rowId xmlns:a16="http://schemas.microsoft.com/office/drawing/2014/main" val="3383969197"/>
                  </a:ext>
                </a:extLst>
              </a:tr>
              <a:tr h="561813">
                <a:tc>
                  <a:txBody>
                    <a:bodyPr/>
                    <a:lstStyle/>
                    <a:p>
                      <a:r>
                        <a:rPr lang="en-SI" sz="1600"/>
                        <a:t>Bush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79883" marR="93540" marT="93540" marB="9354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79883" marR="93540" marT="93540" marB="9354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79883" marR="93540" marT="93540" marB="9354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79883" marR="93540" marT="93540" marB="9354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79883" marR="93540" marT="93540" marB="9354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79883" marR="93540" marT="93540" marB="93540"/>
                </a:tc>
                <a:tc>
                  <a:txBody>
                    <a:bodyPr/>
                    <a:lstStyle/>
                    <a:p>
                      <a:r>
                        <a:rPr lang="en-SI" sz="1600" strike="sngStrike"/>
                        <a:t>2</a:t>
                      </a:r>
                      <a:r>
                        <a:rPr lang="en-SI" sz="1600"/>
                        <a:t> 1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79883" marR="93540" marT="93540" marB="93540"/>
                </a:tc>
                <a:extLst>
                  <a:ext uri="{0D108BD9-81ED-4DB2-BD59-A6C34878D82A}">
                    <a16:rowId xmlns:a16="http://schemas.microsoft.com/office/drawing/2014/main" val="952501016"/>
                  </a:ext>
                </a:extLst>
              </a:tr>
              <a:tr h="603107">
                <a:tc>
                  <a:txBody>
                    <a:bodyPr/>
                    <a:lstStyle/>
                    <a:p>
                      <a:r>
                        <a:rPr lang="en-SI" sz="1600"/>
                        <a:t>Perot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79883" marR="93540" marT="93540" marB="9354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79883" marR="93540" marT="93540" marB="9354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79883" marR="93540" marT="93540" marB="9354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79883" marR="93540" marT="93540" marB="9354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79883" marR="93540" marT="93540" marB="93540"/>
                </a:tc>
                <a:tc>
                  <a:txBody>
                    <a:bodyPr/>
                    <a:lstStyle/>
                    <a:p>
                      <a:r>
                        <a:rPr lang="en-SI" sz="1600" strike="sngStrike"/>
                        <a:t>1 </a:t>
                      </a:r>
                      <a:r>
                        <a:rPr lang="en-SI" sz="1600" strike="noStrike"/>
                        <a:t>2</a:t>
                      </a:r>
                      <a:endParaRPr lang="en-SI" sz="1600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79883" marR="93540" marT="93540" marB="93540"/>
                </a:tc>
                <a:tc>
                  <a:txBody>
                    <a:bodyPr/>
                    <a:lstStyle/>
                    <a:p>
                      <a:r>
                        <a:rPr lang="en-SI" sz="1600" strike="sngStrike"/>
                        <a:t>1</a:t>
                      </a:r>
                      <a:r>
                        <a:rPr lang="en-SI" sz="1600"/>
                        <a:t> 2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79883" marR="93540" marT="93540" marB="93540"/>
                </a:tc>
                <a:extLst>
                  <a:ext uri="{0D108BD9-81ED-4DB2-BD59-A6C34878D82A}">
                    <a16:rowId xmlns:a16="http://schemas.microsoft.com/office/drawing/2014/main" val="448512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049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71B86-666B-3B4C-9E0E-509410E4C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Metoda takojšnjega drugega kroga (instant runoff)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8BD277-213D-B648-8470-D0C4E545259E}"/>
              </a:ext>
            </a:extLst>
          </p:cNvPr>
          <p:cNvSpPr txBox="1"/>
          <p:nvPr/>
        </p:nvSpPr>
        <p:spPr>
          <a:xfrm>
            <a:off x="4038600" y="3620022"/>
            <a:ext cx="7188199" cy="2981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Prvi</a:t>
            </a:r>
            <a:r>
              <a:rPr lang="en-US"/>
              <a:t> </a:t>
            </a:r>
            <a:r>
              <a:rPr lang="en-US" err="1"/>
              <a:t>krog</a:t>
            </a:r>
            <a:r>
              <a:rPr lang="en-US"/>
              <a:t>: </a:t>
            </a:r>
            <a:r>
              <a:rPr lang="en-US" err="1"/>
              <a:t>Marjan</a:t>
            </a:r>
            <a:r>
              <a:rPr lang="en-US"/>
              <a:t> 7, Karl 6, </a:t>
            </a:r>
            <a:r>
              <a:rPr lang="en-US" err="1"/>
              <a:t>Alenka</a:t>
            </a:r>
            <a:r>
              <a:rPr lang="en-US"/>
              <a:t> 5, </a:t>
            </a:r>
            <a:r>
              <a:rPr lang="en-US" strike="sngStrike" err="1"/>
              <a:t>Janez</a:t>
            </a:r>
            <a:r>
              <a:rPr lang="en-US" strike="sngStrike"/>
              <a:t> 3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Drugi</a:t>
            </a:r>
            <a:r>
              <a:rPr lang="en-US"/>
              <a:t> </a:t>
            </a:r>
            <a:r>
              <a:rPr lang="en-US" err="1"/>
              <a:t>krog</a:t>
            </a:r>
            <a:r>
              <a:rPr lang="en-US"/>
              <a:t>: </a:t>
            </a:r>
            <a:r>
              <a:rPr lang="en-US" err="1"/>
              <a:t>Marjan</a:t>
            </a:r>
            <a:r>
              <a:rPr lang="en-US"/>
              <a:t> 7, Karl 6, </a:t>
            </a:r>
            <a:r>
              <a:rPr lang="en-US" err="1"/>
              <a:t>Alenka</a:t>
            </a:r>
            <a:r>
              <a:rPr lang="en-US"/>
              <a:t> 5+3=8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Tretji</a:t>
            </a:r>
            <a:r>
              <a:rPr lang="en-US"/>
              <a:t> </a:t>
            </a:r>
            <a:r>
              <a:rPr lang="en-US" err="1"/>
              <a:t>krog</a:t>
            </a:r>
            <a:r>
              <a:rPr lang="en-US"/>
              <a:t>: </a:t>
            </a:r>
            <a:r>
              <a:rPr lang="en-US" u="sng" err="1"/>
              <a:t>Marjan</a:t>
            </a:r>
            <a:r>
              <a:rPr lang="en-US" u="sng"/>
              <a:t> 7+6=13</a:t>
            </a:r>
            <a:r>
              <a:rPr lang="en-US"/>
              <a:t>, </a:t>
            </a:r>
            <a:r>
              <a:rPr lang="en-US" err="1"/>
              <a:t>Alenka</a:t>
            </a:r>
            <a:r>
              <a:rPr lang="en-US"/>
              <a:t> 8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Janezovi</a:t>
            </a:r>
            <a:r>
              <a:rPr lang="en-US"/>
              <a:t> </a:t>
            </a:r>
            <a:r>
              <a:rPr lang="en-US" err="1"/>
              <a:t>volivci</a:t>
            </a:r>
            <a:r>
              <a:rPr lang="en-US"/>
              <a:t> so </a:t>
            </a:r>
            <a:r>
              <a:rPr lang="en-US" err="1"/>
              <a:t>Marjana</a:t>
            </a:r>
            <a:r>
              <a:rPr lang="en-US"/>
              <a:t> </a:t>
            </a:r>
            <a:r>
              <a:rPr lang="en-US" err="1"/>
              <a:t>rangirali</a:t>
            </a:r>
            <a:r>
              <a:rPr lang="en-US"/>
              <a:t> </a:t>
            </a:r>
            <a:r>
              <a:rPr lang="en-US" err="1"/>
              <a:t>najnižje</a:t>
            </a:r>
            <a:r>
              <a:rPr lang="en-US"/>
              <a:t>. </a:t>
            </a:r>
            <a:r>
              <a:rPr lang="en-US" err="1"/>
              <a:t>Kaj</a:t>
            </a:r>
            <a:r>
              <a:rPr lang="en-US"/>
              <a:t> bi se </a:t>
            </a:r>
            <a:r>
              <a:rPr lang="en-US" err="1"/>
              <a:t>zgodilo</a:t>
            </a:r>
            <a:r>
              <a:rPr lang="en-US"/>
              <a:t>, </a:t>
            </a:r>
            <a:r>
              <a:rPr lang="en-US" err="1"/>
              <a:t>če</a:t>
            </a:r>
            <a:r>
              <a:rPr lang="en-US"/>
              <a:t> bi </a:t>
            </a:r>
            <a:r>
              <a:rPr lang="en-US" err="1"/>
              <a:t>Janezovi</a:t>
            </a:r>
            <a:r>
              <a:rPr lang="en-US"/>
              <a:t> </a:t>
            </a:r>
            <a:r>
              <a:rPr lang="en-US" err="1"/>
              <a:t>volivci</a:t>
            </a:r>
            <a:r>
              <a:rPr lang="en-US"/>
              <a:t> </a:t>
            </a:r>
            <a:r>
              <a:rPr lang="en-US" err="1"/>
              <a:t>Marjana</a:t>
            </a:r>
            <a:r>
              <a:rPr lang="en-US"/>
              <a:t> </a:t>
            </a:r>
            <a:r>
              <a:rPr lang="en-US" err="1"/>
              <a:t>postavili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2 mesto, </a:t>
            </a:r>
            <a:r>
              <a:rPr lang="en-US" err="1"/>
              <a:t>namesto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4? </a:t>
            </a:r>
            <a:r>
              <a:rPr lang="en-US" err="1"/>
              <a:t>Seveda</a:t>
            </a:r>
            <a:r>
              <a:rPr lang="en-US"/>
              <a:t> bi to </a:t>
            </a:r>
            <a:r>
              <a:rPr lang="en-US" err="1"/>
              <a:t>moralo</a:t>
            </a:r>
            <a:r>
              <a:rPr lang="en-US"/>
              <a:t> </a:t>
            </a:r>
            <a:r>
              <a:rPr lang="en-US" err="1"/>
              <a:t>biti</a:t>
            </a:r>
            <a:r>
              <a:rPr lang="en-US"/>
              <a:t> </a:t>
            </a:r>
            <a:r>
              <a:rPr lang="en-US" err="1"/>
              <a:t>samo</a:t>
            </a:r>
            <a:r>
              <a:rPr lang="en-US"/>
              <a:t> </a:t>
            </a:r>
            <a:r>
              <a:rPr lang="en-US" err="1"/>
              <a:t>bolje</a:t>
            </a:r>
            <a:r>
              <a:rPr lang="en-US"/>
              <a:t> za </a:t>
            </a:r>
            <a:r>
              <a:rPr lang="en-US" err="1"/>
              <a:t>Marjana</a:t>
            </a:r>
            <a:r>
              <a:rPr lang="en-US"/>
              <a:t>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448CE5-C9EF-DA42-A513-8C1AA600C3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62300"/>
              </p:ext>
            </p:extLst>
          </p:nvPr>
        </p:nvGraphicFramePr>
        <p:xfrm>
          <a:off x="4038600" y="681915"/>
          <a:ext cx="7188203" cy="26599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18663">
                  <a:extLst>
                    <a:ext uri="{9D8B030D-6E8A-4147-A177-3AD203B41FA5}">
                      <a16:colId xmlns:a16="http://schemas.microsoft.com/office/drawing/2014/main" val="3162482448"/>
                    </a:ext>
                  </a:extLst>
                </a:gridCol>
                <a:gridCol w="1467385">
                  <a:extLst>
                    <a:ext uri="{9D8B030D-6E8A-4147-A177-3AD203B41FA5}">
                      <a16:colId xmlns:a16="http://schemas.microsoft.com/office/drawing/2014/main" val="2003913522"/>
                    </a:ext>
                  </a:extLst>
                </a:gridCol>
                <a:gridCol w="1467385">
                  <a:extLst>
                    <a:ext uri="{9D8B030D-6E8A-4147-A177-3AD203B41FA5}">
                      <a16:colId xmlns:a16="http://schemas.microsoft.com/office/drawing/2014/main" val="3245629123"/>
                    </a:ext>
                  </a:extLst>
                </a:gridCol>
                <a:gridCol w="1467385">
                  <a:extLst>
                    <a:ext uri="{9D8B030D-6E8A-4147-A177-3AD203B41FA5}">
                      <a16:colId xmlns:a16="http://schemas.microsoft.com/office/drawing/2014/main" val="1245204727"/>
                    </a:ext>
                  </a:extLst>
                </a:gridCol>
                <a:gridCol w="1467385">
                  <a:extLst>
                    <a:ext uri="{9D8B030D-6E8A-4147-A177-3AD203B41FA5}">
                      <a16:colId xmlns:a16="http://schemas.microsoft.com/office/drawing/2014/main" val="1324532224"/>
                    </a:ext>
                  </a:extLst>
                </a:gridCol>
              </a:tblGrid>
              <a:tr h="565999">
                <a:tc>
                  <a:txBody>
                    <a:bodyPr/>
                    <a:lstStyle/>
                    <a:p>
                      <a:endParaRPr lang="en-SI" sz="1600"/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7 volivcev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6 volivcev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5 volivcev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 volivcev</a:t>
                      </a:r>
                    </a:p>
                  </a:txBody>
                  <a:tcPr marL="118977" marR="118977" marT="59489" marB="59489"/>
                </a:tc>
                <a:extLst>
                  <a:ext uri="{0D108BD9-81ED-4DB2-BD59-A6C34878D82A}">
                    <a16:rowId xmlns:a16="http://schemas.microsoft.com/office/drawing/2014/main" val="3154146781"/>
                  </a:ext>
                </a:extLst>
              </a:tr>
              <a:tr h="523500">
                <a:tc>
                  <a:txBody>
                    <a:bodyPr/>
                    <a:lstStyle/>
                    <a:p>
                      <a:r>
                        <a:rPr lang="en-SI" sz="1600"/>
                        <a:t>Marjan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4         </a:t>
                      </a:r>
                    </a:p>
                  </a:txBody>
                  <a:tcPr marL="118977" marR="118977" marT="59489" marB="59489"/>
                </a:tc>
                <a:extLst>
                  <a:ext uri="{0D108BD9-81ED-4DB2-BD59-A6C34878D82A}">
                    <a16:rowId xmlns:a16="http://schemas.microsoft.com/office/drawing/2014/main" val="3383969197"/>
                  </a:ext>
                </a:extLst>
              </a:tr>
              <a:tr h="523500">
                <a:tc>
                  <a:txBody>
                    <a:bodyPr/>
                    <a:lstStyle/>
                    <a:p>
                      <a:r>
                        <a:rPr lang="en-SI" sz="1600"/>
                        <a:t>Karl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 </a:t>
                      </a:r>
                    </a:p>
                  </a:txBody>
                  <a:tcPr marL="118977" marR="118977" marT="59489" marB="59489"/>
                </a:tc>
                <a:extLst>
                  <a:ext uri="{0D108BD9-81ED-4DB2-BD59-A6C34878D82A}">
                    <a16:rowId xmlns:a16="http://schemas.microsoft.com/office/drawing/2014/main" val="952501016"/>
                  </a:ext>
                </a:extLst>
              </a:tr>
              <a:tr h="523500">
                <a:tc>
                  <a:txBody>
                    <a:bodyPr/>
                    <a:lstStyle/>
                    <a:p>
                      <a:r>
                        <a:rPr lang="en-SI" sz="1600"/>
                        <a:t>Alenka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     </a:t>
                      </a:r>
                    </a:p>
                  </a:txBody>
                  <a:tcPr marL="118977" marR="118977" marT="59489" marB="59489"/>
                </a:tc>
                <a:extLst>
                  <a:ext uri="{0D108BD9-81ED-4DB2-BD59-A6C34878D82A}">
                    <a16:rowId xmlns:a16="http://schemas.microsoft.com/office/drawing/2014/main" val="3177956168"/>
                  </a:ext>
                </a:extLst>
              </a:tr>
              <a:tr h="523500">
                <a:tc>
                  <a:txBody>
                    <a:bodyPr/>
                    <a:lstStyle/>
                    <a:p>
                      <a:r>
                        <a:rPr lang="en-SI" sz="1600"/>
                        <a:t>Janez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4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4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4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 </a:t>
                      </a:r>
                    </a:p>
                  </a:txBody>
                  <a:tcPr marL="118977" marR="118977" marT="59489" marB="59489"/>
                </a:tc>
                <a:extLst>
                  <a:ext uri="{0D108BD9-81ED-4DB2-BD59-A6C34878D82A}">
                    <a16:rowId xmlns:a16="http://schemas.microsoft.com/office/drawing/2014/main" val="448512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59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71B86-666B-3B4C-9E0E-509410E4C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Metoda takojšnjega drugega kroga (instant runoff)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8BD277-213D-B648-8470-D0C4E545259E}"/>
              </a:ext>
            </a:extLst>
          </p:cNvPr>
          <p:cNvSpPr txBox="1"/>
          <p:nvPr/>
        </p:nvSpPr>
        <p:spPr>
          <a:xfrm>
            <a:off x="4038600" y="3610115"/>
            <a:ext cx="7188199" cy="2953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Prvi</a:t>
            </a:r>
            <a:r>
              <a:rPr lang="en-US"/>
              <a:t> </a:t>
            </a:r>
            <a:r>
              <a:rPr lang="en-US" err="1"/>
              <a:t>krog</a:t>
            </a:r>
            <a:r>
              <a:rPr lang="en-US"/>
              <a:t>: </a:t>
            </a:r>
            <a:r>
              <a:rPr lang="en-US" err="1"/>
              <a:t>Marjan</a:t>
            </a:r>
            <a:r>
              <a:rPr lang="en-US"/>
              <a:t> 7, Karl 6, </a:t>
            </a:r>
            <a:r>
              <a:rPr lang="en-US" err="1"/>
              <a:t>Alenka</a:t>
            </a:r>
            <a:r>
              <a:rPr lang="en-US"/>
              <a:t> 5, </a:t>
            </a:r>
            <a:r>
              <a:rPr lang="en-US" strike="sngStrike" err="1"/>
              <a:t>Janez</a:t>
            </a:r>
            <a:r>
              <a:rPr lang="en-US" strike="sngStrike"/>
              <a:t> 3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Drugi</a:t>
            </a:r>
            <a:r>
              <a:rPr lang="en-US"/>
              <a:t> </a:t>
            </a:r>
            <a:r>
              <a:rPr lang="en-US" err="1"/>
              <a:t>krog</a:t>
            </a:r>
            <a:r>
              <a:rPr lang="en-US"/>
              <a:t>: </a:t>
            </a:r>
            <a:r>
              <a:rPr lang="en-US" err="1"/>
              <a:t>Marjan</a:t>
            </a:r>
            <a:r>
              <a:rPr lang="en-US"/>
              <a:t> 7+3=10, Karl 6, </a:t>
            </a:r>
            <a:r>
              <a:rPr lang="en-US" strike="sngStrike" err="1"/>
              <a:t>Alenka</a:t>
            </a:r>
            <a:r>
              <a:rPr lang="en-US" strike="sngStrike"/>
              <a:t> 5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Tretji</a:t>
            </a:r>
            <a:r>
              <a:rPr lang="en-US"/>
              <a:t> </a:t>
            </a:r>
            <a:r>
              <a:rPr lang="en-US" err="1"/>
              <a:t>krog</a:t>
            </a:r>
            <a:r>
              <a:rPr lang="en-US"/>
              <a:t>: </a:t>
            </a:r>
            <a:r>
              <a:rPr lang="en-US" err="1"/>
              <a:t>Marjan</a:t>
            </a:r>
            <a:r>
              <a:rPr lang="en-US"/>
              <a:t> 10, </a:t>
            </a:r>
            <a:r>
              <a:rPr lang="en-US" u="sng"/>
              <a:t>Karl 6+5=11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Metoda</a:t>
            </a:r>
            <a:r>
              <a:rPr lang="en-US"/>
              <a:t> </a:t>
            </a:r>
            <a:r>
              <a:rPr lang="en-US" err="1"/>
              <a:t>krši</a:t>
            </a:r>
            <a:r>
              <a:rPr lang="en-US"/>
              <a:t> </a:t>
            </a:r>
            <a:r>
              <a:rPr lang="en-US" err="1"/>
              <a:t>princip</a:t>
            </a:r>
            <a:r>
              <a:rPr lang="en-US"/>
              <a:t> </a:t>
            </a:r>
            <a:r>
              <a:rPr lang="en-US" err="1"/>
              <a:t>bolje</a:t>
            </a:r>
            <a:r>
              <a:rPr lang="en-US"/>
              <a:t> je </a:t>
            </a:r>
            <a:r>
              <a:rPr lang="en-US" err="1"/>
              <a:t>bolje</a:t>
            </a:r>
            <a:r>
              <a:rPr lang="en-US"/>
              <a:t> (</a:t>
            </a:r>
            <a:r>
              <a:rPr lang="en-US" err="1"/>
              <a:t>monotonost</a:t>
            </a:r>
            <a:r>
              <a:rPr lang="en-US"/>
              <a:t>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448CE5-C9EF-DA42-A513-8C1AA600C3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289147"/>
              </p:ext>
            </p:extLst>
          </p:nvPr>
        </p:nvGraphicFramePr>
        <p:xfrm>
          <a:off x="4038596" y="544344"/>
          <a:ext cx="7188203" cy="27035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18663">
                  <a:extLst>
                    <a:ext uri="{9D8B030D-6E8A-4147-A177-3AD203B41FA5}">
                      <a16:colId xmlns:a16="http://schemas.microsoft.com/office/drawing/2014/main" val="3162482448"/>
                    </a:ext>
                  </a:extLst>
                </a:gridCol>
                <a:gridCol w="1467385">
                  <a:extLst>
                    <a:ext uri="{9D8B030D-6E8A-4147-A177-3AD203B41FA5}">
                      <a16:colId xmlns:a16="http://schemas.microsoft.com/office/drawing/2014/main" val="2003913522"/>
                    </a:ext>
                  </a:extLst>
                </a:gridCol>
                <a:gridCol w="1467385">
                  <a:extLst>
                    <a:ext uri="{9D8B030D-6E8A-4147-A177-3AD203B41FA5}">
                      <a16:colId xmlns:a16="http://schemas.microsoft.com/office/drawing/2014/main" val="3245629123"/>
                    </a:ext>
                  </a:extLst>
                </a:gridCol>
                <a:gridCol w="1467385">
                  <a:extLst>
                    <a:ext uri="{9D8B030D-6E8A-4147-A177-3AD203B41FA5}">
                      <a16:colId xmlns:a16="http://schemas.microsoft.com/office/drawing/2014/main" val="1245204727"/>
                    </a:ext>
                  </a:extLst>
                </a:gridCol>
                <a:gridCol w="1467385">
                  <a:extLst>
                    <a:ext uri="{9D8B030D-6E8A-4147-A177-3AD203B41FA5}">
                      <a16:colId xmlns:a16="http://schemas.microsoft.com/office/drawing/2014/main" val="1324532224"/>
                    </a:ext>
                  </a:extLst>
                </a:gridCol>
              </a:tblGrid>
              <a:tr h="609542">
                <a:tc>
                  <a:txBody>
                    <a:bodyPr/>
                    <a:lstStyle/>
                    <a:p>
                      <a:endParaRPr lang="en-SI" sz="1600"/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7 volivcev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6 volivcev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5 volivcev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 volivci</a:t>
                      </a:r>
                    </a:p>
                  </a:txBody>
                  <a:tcPr marL="118977" marR="118977" marT="59489" marB="59489"/>
                </a:tc>
                <a:extLst>
                  <a:ext uri="{0D108BD9-81ED-4DB2-BD59-A6C34878D82A}">
                    <a16:rowId xmlns:a16="http://schemas.microsoft.com/office/drawing/2014/main" val="3154146781"/>
                  </a:ext>
                </a:extLst>
              </a:tr>
              <a:tr h="523500">
                <a:tc>
                  <a:txBody>
                    <a:bodyPr/>
                    <a:lstStyle/>
                    <a:p>
                      <a:r>
                        <a:rPr lang="en-SI" sz="1600"/>
                        <a:t>Marjan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        </a:t>
                      </a:r>
                    </a:p>
                  </a:txBody>
                  <a:tcPr marL="118977" marR="118977" marT="59489" marB="59489"/>
                </a:tc>
                <a:extLst>
                  <a:ext uri="{0D108BD9-81ED-4DB2-BD59-A6C34878D82A}">
                    <a16:rowId xmlns:a16="http://schemas.microsoft.com/office/drawing/2014/main" val="3383969197"/>
                  </a:ext>
                </a:extLst>
              </a:tr>
              <a:tr h="523500">
                <a:tc>
                  <a:txBody>
                    <a:bodyPr/>
                    <a:lstStyle/>
                    <a:p>
                      <a:r>
                        <a:rPr lang="en-SI" sz="1600"/>
                        <a:t>Karl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4</a:t>
                      </a:r>
                    </a:p>
                  </a:txBody>
                  <a:tcPr marL="118977" marR="118977" marT="59489" marB="59489"/>
                </a:tc>
                <a:extLst>
                  <a:ext uri="{0D108BD9-81ED-4DB2-BD59-A6C34878D82A}">
                    <a16:rowId xmlns:a16="http://schemas.microsoft.com/office/drawing/2014/main" val="952501016"/>
                  </a:ext>
                </a:extLst>
              </a:tr>
              <a:tr h="523500">
                <a:tc>
                  <a:txBody>
                    <a:bodyPr/>
                    <a:lstStyle/>
                    <a:p>
                      <a:r>
                        <a:rPr lang="en-SI" sz="1600"/>
                        <a:t>Alenka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    </a:t>
                      </a:r>
                    </a:p>
                  </a:txBody>
                  <a:tcPr marL="118977" marR="118977" marT="59489" marB="59489"/>
                </a:tc>
                <a:extLst>
                  <a:ext uri="{0D108BD9-81ED-4DB2-BD59-A6C34878D82A}">
                    <a16:rowId xmlns:a16="http://schemas.microsoft.com/office/drawing/2014/main" val="3177956168"/>
                  </a:ext>
                </a:extLst>
              </a:tr>
              <a:tr h="523500">
                <a:tc>
                  <a:txBody>
                    <a:bodyPr/>
                    <a:lstStyle/>
                    <a:p>
                      <a:r>
                        <a:rPr lang="en-SI" sz="1600"/>
                        <a:t>Janez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4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4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4</a:t>
                      </a:r>
                    </a:p>
                  </a:txBody>
                  <a:tcPr marL="118977" marR="118977" marT="59489" marB="59489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</a:p>
                  </a:txBody>
                  <a:tcPr marL="118977" marR="118977" marT="59489" marB="59489"/>
                </a:tc>
                <a:extLst>
                  <a:ext uri="{0D108BD9-81ED-4DB2-BD59-A6C34878D82A}">
                    <a16:rowId xmlns:a16="http://schemas.microsoft.com/office/drawing/2014/main" val="448512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544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71B86-666B-3B4C-9E0E-509410E4C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Metoda takojšnjega drugega kroga (instant runoff)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8BD277-213D-B648-8470-D0C4E545259E}"/>
              </a:ext>
            </a:extLst>
          </p:cNvPr>
          <p:cNvSpPr txBox="1"/>
          <p:nvPr/>
        </p:nvSpPr>
        <p:spPr>
          <a:xfrm>
            <a:off x="4038600" y="3156559"/>
            <a:ext cx="7188199" cy="3020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krog</a:t>
            </a:r>
            <a:r>
              <a:rPr lang="en-US" dirty="0"/>
              <a:t>: </a:t>
            </a:r>
            <a:r>
              <a:rPr lang="en-US" strike="sngStrike" dirty="0" err="1"/>
              <a:t>Alenka</a:t>
            </a:r>
            <a:r>
              <a:rPr lang="en-US" strike="sngStrike" dirty="0"/>
              <a:t> 499</a:t>
            </a:r>
            <a:r>
              <a:rPr lang="en-US" dirty="0"/>
              <a:t>, </a:t>
            </a:r>
            <a:r>
              <a:rPr lang="en-US" dirty="0" err="1"/>
              <a:t>Marjan</a:t>
            </a:r>
            <a:r>
              <a:rPr lang="en-US" dirty="0"/>
              <a:t> 500, </a:t>
            </a:r>
            <a:r>
              <a:rPr lang="en-US" dirty="0" err="1"/>
              <a:t>Janez</a:t>
            </a:r>
            <a:r>
              <a:rPr lang="en-US" dirty="0"/>
              <a:t> 609.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krog</a:t>
            </a:r>
            <a:r>
              <a:rPr lang="en-US" dirty="0"/>
              <a:t>: </a:t>
            </a:r>
            <a:r>
              <a:rPr lang="en-US" u="sng" dirty="0" err="1"/>
              <a:t>Marjan</a:t>
            </a:r>
            <a:r>
              <a:rPr lang="en-US" u="sng" dirty="0"/>
              <a:t> 500+417= 917</a:t>
            </a:r>
            <a:r>
              <a:rPr lang="en-US" dirty="0"/>
              <a:t>, </a:t>
            </a:r>
            <a:r>
              <a:rPr lang="en-US" dirty="0" err="1"/>
              <a:t>Janez</a:t>
            </a:r>
            <a:r>
              <a:rPr lang="en-US" dirty="0"/>
              <a:t> 609+ 82= 619.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Gospa</a:t>
            </a:r>
            <a:r>
              <a:rPr lang="en-US" dirty="0"/>
              <a:t> in </a:t>
            </a:r>
            <a:r>
              <a:rPr lang="en-US" dirty="0" err="1"/>
              <a:t>gospod</a:t>
            </a:r>
            <a:r>
              <a:rPr lang="en-US" dirty="0"/>
              <a:t> Novak, </a:t>
            </a:r>
            <a:r>
              <a:rPr lang="en-US" dirty="0" err="1"/>
              <a:t>Alenkina</a:t>
            </a:r>
            <a:r>
              <a:rPr lang="en-US" dirty="0"/>
              <a:t> </a:t>
            </a:r>
            <a:r>
              <a:rPr lang="en-US" dirty="0" err="1"/>
              <a:t>prijateja</a:t>
            </a:r>
            <a:r>
              <a:rPr lang="en-US" dirty="0"/>
              <a:t>, </a:t>
            </a:r>
            <a:r>
              <a:rPr lang="en-US" dirty="0" err="1"/>
              <a:t>nista</a:t>
            </a:r>
            <a:r>
              <a:rPr lang="en-US" dirty="0"/>
              <a:t> </a:t>
            </a:r>
            <a:r>
              <a:rPr lang="en-US" dirty="0" err="1"/>
              <a:t>uspela</a:t>
            </a:r>
            <a:r>
              <a:rPr lang="en-US" dirty="0"/>
              <a:t> </a:t>
            </a:r>
            <a:r>
              <a:rPr lang="en-US" dirty="0" err="1"/>
              <a:t>volit</a:t>
            </a:r>
            <a:r>
              <a:rPr lang="en-US" dirty="0"/>
              <a:t>, </a:t>
            </a:r>
            <a:r>
              <a:rPr lang="en-US" dirty="0" err="1"/>
              <a:t>ker</a:t>
            </a:r>
            <a:r>
              <a:rPr lang="en-US" dirty="0"/>
              <a:t> se </a:t>
            </a:r>
            <a:r>
              <a:rPr lang="en-US" dirty="0" err="1"/>
              <a:t>jima</a:t>
            </a:r>
            <a:r>
              <a:rPr lang="en-US" dirty="0"/>
              <a:t> je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poti</a:t>
            </a:r>
            <a:r>
              <a:rPr lang="en-US" dirty="0"/>
              <a:t> </a:t>
            </a:r>
            <a:r>
              <a:rPr lang="en-US" dirty="0" err="1"/>
              <a:t>pokvaril</a:t>
            </a:r>
            <a:r>
              <a:rPr lang="en-US" dirty="0"/>
              <a:t> </a:t>
            </a:r>
            <a:r>
              <a:rPr lang="en-US" dirty="0" err="1"/>
              <a:t>avto</a:t>
            </a:r>
            <a:r>
              <a:rPr lang="en-US" dirty="0"/>
              <a:t>. </a:t>
            </a:r>
            <a:r>
              <a:rPr lang="en-US" dirty="0" err="1"/>
              <a:t>Volila</a:t>
            </a:r>
            <a:r>
              <a:rPr lang="en-US" dirty="0"/>
              <a:t> bi za </a:t>
            </a:r>
            <a:r>
              <a:rPr lang="en-US" dirty="0" err="1"/>
              <a:t>Alenko</a:t>
            </a:r>
            <a:r>
              <a:rPr lang="en-US" dirty="0"/>
              <a:t>,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imata</a:t>
            </a:r>
            <a:r>
              <a:rPr lang="en-US" dirty="0"/>
              <a:t> </a:t>
            </a:r>
            <a:r>
              <a:rPr lang="en-US" dirty="0" err="1"/>
              <a:t>hudo</a:t>
            </a:r>
            <a:r>
              <a:rPr lang="en-US" dirty="0"/>
              <a:t> </a:t>
            </a:r>
            <a:r>
              <a:rPr lang="en-US" dirty="0" err="1"/>
              <a:t>slabo</a:t>
            </a:r>
            <a:r>
              <a:rPr lang="en-US" dirty="0"/>
              <a:t> vest. Oba pa </a:t>
            </a:r>
            <a:r>
              <a:rPr lang="en-US" dirty="0" err="1"/>
              <a:t>resnično</a:t>
            </a:r>
            <a:r>
              <a:rPr lang="en-US" dirty="0"/>
              <a:t> ne </a:t>
            </a:r>
            <a:r>
              <a:rPr lang="en-US" dirty="0" err="1"/>
              <a:t>marata</a:t>
            </a:r>
            <a:r>
              <a:rPr lang="en-US" dirty="0"/>
              <a:t> </a:t>
            </a:r>
            <a:r>
              <a:rPr lang="en-US" dirty="0" err="1"/>
              <a:t>Janeza</a:t>
            </a:r>
            <a:r>
              <a:rPr lang="en-US" dirty="0"/>
              <a:t>,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sta</a:t>
            </a:r>
            <a:r>
              <a:rPr lang="en-US" dirty="0"/>
              <a:t> </a:t>
            </a:r>
            <a:r>
              <a:rPr lang="en-US" dirty="0" err="1"/>
              <a:t>deloma</a:t>
            </a:r>
            <a:r>
              <a:rPr lang="en-US" dirty="0"/>
              <a:t> </a:t>
            </a:r>
            <a:r>
              <a:rPr lang="en-US" dirty="0" err="1"/>
              <a:t>vseeno</a:t>
            </a:r>
            <a:r>
              <a:rPr lang="en-US" dirty="0"/>
              <a:t> </a:t>
            </a:r>
            <a:r>
              <a:rPr lang="en-US" dirty="0" err="1"/>
              <a:t>zadovoljna</a:t>
            </a:r>
            <a:r>
              <a:rPr lang="en-US" dirty="0"/>
              <a:t> z </a:t>
            </a:r>
            <a:r>
              <a:rPr lang="en-US" dirty="0" err="1"/>
              <a:t>izidom</a:t>
            </a:r>
            <a:r>
              <a:rPr lang="en-US" dirty="0"/>
              <a:t>. </a:t>
            </a:r>
            <a:r>
              <a:rPr lang="en-US" dirty="0" err="1"/>
              <a:t>Kaj</a:t>
            </a:r>
            <a:r>
              <a:rPr lang="en-US" dirty="0"/>
              <a:t> bi se </a:t>
            </a:r>
            <a:r>
              <a:rPr lang="en-US" dirty="0" err="1"/>
              <a:t>zgodilo</a:t>
            </a:r>
            <a:r>
              <a:rPr lang="en-US" dirty="0"/>
              <a:t>, </a:t>
            </a:r>
            <a:r>
              <a:rPr lang="en-US" dirty="0" err="1"/>
              <a:t>če</a:t>
            </a:r>
            <a:r>
              <a:rPr lang="en-US" dirty="0"/>
              <a:t> bi </a:t>
            </a:r>
            <a:r>
              <a:rPr lang="en-US" dirty="0" err="1"/>
              <a:t>uspela</a:t>
            </a:r>
            <a:r>
              <a:rPr lang="en-US" dirty="0"/>
              <a:t> </a:t>
            </a:r>
            <a:r>
              <a:rPr lang="en-US" dirty="0" err="1"/>
              <a:t>volit</a:t>
            </a:r>
            <a:r>
              <a:rPr lang="en-US" dirty="0"/>
              <a:t>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448CE5-C9EF-DA42-A513-8C1AA600C3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804414"/>
              </p:ext>
            </p:extLst>
          </p:nvPr>
        </p:nvGraphicFramePr>
        <p:xfrm>
          <a:off x="4038596" y="681037"/>
          <a:ext cx="7188203" cy="17262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86981">
                  <a:extLst>
                    <a:ext uri="{9D8B030D-6E8A-4147-A177-3AD203B41FA5}">
                      <a16:colId xmlns:a16="http://schemas.microsoft.com/office/drawing/2014/main" val="3162482448"/>
                    </a:ext>
                  </a:extLst>
                </a:gridCol>
                <a:gridCol w="1033537">
                  <a:extLst>
                    <a:ext uri="{9D8B030D-6E8A-4147-A177-3AD203B41FA5}">
                      <a16:colId xmlns:a16="http://schemas.microsoft.com/office/drawing/2014/main" val="2003913522"/>
                    </a:ext>
                  </a:extLst>
                </a:gridCol>
                <a:gridCol w="1033537">
                  <a:extLst>
                    <a:ext uri="{9D8B030D-6E8A-4147-A177-3AD203B41FA5}">
                      <a16:colId xmlns:a16="http://schemas.microsoft.com/office/drawing/2014/main" val="3245629123"/>
                    </a:ext>
                  </a:extLst>
                </a:gridCol>
                <a:gridCol w="1033537">
                  <a:extLst>
                    <a:ext uri="{9D8B030D-6E8A-4147-A177-3AD203B41FA5}">
                      <a16:colId xmlns:a16="http://schemas.microsoft.com/office/drawing/2014/main" val="1245204727"/>
                    </a:ext>
                  </a:extLst>
                </a:gridCol>
                <a:gridCol w="1033537">
                  <a:extLst>
                    <a:ext uri="{9D8B030D-6E8A-4147-A177-3AD203B41FA5}">
                      <a16:colId xmlns:a16="http://schemas.microsoft.com/office/drawing/2014/main" val="1324532224"/>
                    </a:ext>
                  </a:extLst>
                </a:gridCol>
                <a:gridCol w="1033537">
                  <a:extLst>
                    <a:ext uri="{9D8B030D-6E8A-4147-A177-3AD203B41FA5}">
                      <a16:colId xmlns:a16="http://schemas.microsoft.com/office/drawing/2014/main" val="3330110178"/>
                    </a:ext>
                  </a:extLst>
                </a:gridCol>
                <a:gridCol w="1033537">
                  <a:extLst>
                    <a:ext uri="{9D8B030D-6E8A-4147-A177-3AD203B41FA5}">
                      <a16:colId xmlns:a16="http://schemas.microsoft.com/office/drawing/2014/main" val="2060664254"/>
                    </a:ext>
                  </a:extLst>
                </a:gridCol>
              </a:tblGrid>
              <a:tr h="620122">
                <a:tc>
                  <a:txBody>
                    <a:bodyPr/>
                    <a:lstStyle/>
                    <a:p>
                      <a:endParaRPr lang="en-SI" sz="1600"/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417 volivcev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82 volivcev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143 volivcev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357 volivcev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285 volivcev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324 volivcev</a:t>
                      </a:r>
                    </a:p>
                  </a:txBody>
                  <a:tcPr marL="83800" marR="83800" marT="41900" marB="41900"/>
                </a:tc>
                <a:extLst>
                  <a:ext uri="{0D108BD9-81ED-4DB2-BD59-A6C34878D82A}">
                    <a16:rowId xmlns:a16="http://schemas.microsoft.com/office/drawing/2014/main" val="3154146781"/>
                  </a:ext>
                </a:extLst>
              </a:tr>
              <a:tr h="368722">
                <a:tc>
                  <a:txBody>
                    <a:bodyPr/>
                    <a:lstStyle/>
                    <a:p>
                      <a:r>
                        <a:rPr lang="en-SI" sz="1600"/>
                        <a:t>Alenka 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</a:p>
                  </a:txBody>
                  <a:tcPr marL="83800" marR="83800" marT="41900" marB="41900"/>
                </a:tc>
                <a:extLst>
                  <a:ext uri="{0D108BD9-81ED-4DB2-BD59-A6C34878D82A}">
                    <a16:rowId xmlns:a16="http://schemas.microsoft.com/office/drawing/2014/main" val="3383969197"/>
                  </a:ext>
                </a:extLst>
              </a:tr>
              <a:tr h="368722">
                <a:tc>
                  <a:txBody>
                    <a:bodyPr/>
                    <a:lstStyle/>
                    <a:p>
                      <a:r>
                        <a:rPr lang="en-SI" sz="1600"/>
                        <a:t>Marjan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</a:p>
                  </a:txBody>
                  <a:tcPr marL="83800" marR="83800" marT="41900" marB="41900"/>
                </a:tc>
                <a:extLst>
                  <a:ext uri="{0D108BD9-81ED-4DB2-BD59-A6C34878D82A}">
                    <a16:rowId xmlns:a16="http://schemas.microsoft.com/office/drawing/2014/main" val="952501016"/>
                  </a:ext>
                </a:extLst>
              </a:tr>
              <a:tr h="368722">
                <a:tc>
                  <a:txBody>
                    <a:bodyPr/>
                    <a:lstStyle/>
                    <a:p>
                      <a:r>
                        <a:rPr lang="en-SI" sz="1600"/>
                        <a:t>Janez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</a:p>
                  </a:txBody>
                  <a:tcPr marL="83800" marR="83800" marT="41900" marB="41900"/>
                </a:tc>
                <a:extLst>
                  <a:ext uri="{0D108BD9-81ED-4DB2-BD59-A6C34878D82A}">
                    <a16:rowId xmlns:a16="http://schemas.microsoft.com/office/drawing/2014/main" val="448512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323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71B86-666B-3B4C-9E0E-509410E4C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Metoda takojšnjega drugega kroga (instant runoff)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8BD277-213D-B648-8470-D0C4E545259E}"/>
              </a:ext>
            </a:extLst>
          </p:cNvPr>
          <p:cNvSpPr txBox="1"/>
          <p:nvPr/>
        </p:nvSpPr>
        <p:spPr>
          <a:xfrm>
            <a:off x="4038600" y="3429000"/>
            <a:ext cx="7188199" cy="27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krog</a:t>
            </a:r>
            <a:r>
              <a:rPr lang="en-US" dirty="0"/>
              <a:t>: </a:t>
            </a:r>
            <a:r>
              <a:rPr lang="en-US" dirty="0" err="1"/>
              <a:t>Alenka</a:t>
            </a:r>
            <a:r>
              <a:rPr lang="en-US" dirty="0"/>
              <a:t> 501, </a:t>
            </a:r>
            <a:r>
              <a:rPr lang="en-US" strike="sngStrike" dirty="0" err="1"/>
              <a:t>Marjan</a:t>
            </a:r>
            <a:r>
              <a:rPr lang="en-US" strike="sngStrike" dirty="0"/>
              <a:t> 500</a:t>
            </a:r>
            <a:r>
              <a:rPr lang="en-US" dirty="0"/>
              <a:t>, </a:t>
            </a:r>
            <a:r>
              <a:rPr lang="en-US" dirty="0" err="1"/>
              <a:t>Janez</a:t>
            </a:r>
            <a:r>
              <a:rPr lang="en-US" dirty="0"/>
              <a:t> 609.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korg</a:t>
            </a:r>
            <a:r>
              <a:rPr lang="en-US" dirty="0"/>
              <a:t>: </a:t>
            </a:r>
            <a:r>
              <a:rPr lang="en-US" dirty="0" err="1"/>
              <a:t>Alenka</a:t>
            </a:r>
            <a:r>
              <a:rPr lang="en-US" dirty="0"/>
              <a:t> 501+143= 644, </a:t>
            </a:r>
            <a:r>
              <a:rPr lang="en-US" u="sng" dirty="0" err="1"/>
              <a:t>Janez</a:t>
            </a:r>
            <a:r>
              <a:rPr lang="en-US" u="sng" dirty="0"/>
              <a:t> 609+ 357= 966</a:t>
            </a:r>
            <a:r>
              <a:rPr lang="en-US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krši</a:t>
            </a:r>
            <a:r>
              <a:rPr lang="en-US" dirty="0"/>
              <a:t> </a:t>
            </a:r>
            <a:r>
              <a:rPr lang="en-US" dirty="0" err="1"/>
              <a:t>princip</a:t>
            </a:r>
            <a:r>
              <a:rPr lang="en-US" dirty="0"/>
              <a:t> </a:t>
            </a:r>
            <a:r>
              <a:rPr lang="en-US" dirty="0" err="1"/>
              <a:t>bolje</a:t>
            </a:r>
            <a:r>
              <a:rPr lang="en-US" dirty="0"/>
              <a:t> je </a:t>
            </a:r>
            <a:r>
              <a:rPr lang="en-US" dirty="0" err="1"/>
              <a:t>bolje</a:t>
            </a:r>
            <a:r>
              <a:rPr lang="en-US" dirty="0"/>
              <a:t> (</a:t>
            </a:r>
            <a:r>
              <a:rPr lang="en-US" dirty="0" err="1"/>
              <a:t>monotonost</a:t>
            </a:r>
            <a:r>
              <a:rPr lang="en-US" dirty="0"/>
              <a:t>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448CE5-C9EF-DA42-A513-8C1AA600C3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705343"/>
              </p:ext>
            </p:extLst>
          </p:nvPr>
        </p:nvGraphicFramePr>
        <p:xfrm>
          <a:off x="4038600" y="994243"/>
          <a:ext cx="7188203" cy="17262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86981">
                  <a:extLst>
                    <a:ext uri="{9D8B030D-6E8A-4147-A177-3AD203B41FA5}">
                      <a16:colId xmlns:a16="http://schemas.microsoft.com/office/drawing/2014/main" val="3162482448"/>
                    </a:ext>
                  </a:extLst>
                </a:gridCol>
                <a:gridCol w="1033537">
                  <a:extLst>
                    <a:ext uri="{9D8B030D-6E8A-4147-A177-3AD203B41FA5}">
                      <a16:colId xmlns:a16="http://schemas.microsoft.com/office/drawing/2014/main" val="2003913522"/>
                    </a:ext>
                  </a:extLst>
                </a:gridCol>
                <a:gridCol w="1033537">
                  <a:extLst>
                    <a:ext uri="{9D8B030D-6E8A-4147-A177-3AD203B41FA5}">
                      <a16:colId xmlns:a16="http://schemas.microsoft.com/office/drawing/2014/main" val="3245629123"/>
                    </a:ext>
                  </a:extLst>
                </a:gridCol>
                <a:gridCol w="1033537">
                  <a:extLst>
                    <a:ext uri="{9D8B030D-6E8A-4147-A177-3AD203B41FA5}">
                      <a16:colId xmlns:a16="http://schemas.microsoft.com/office/drawing/2014/main" val="1245204727"/>
                    </a:ext>
                  </a:extLst>
                </a:gridCol>
                <a:gridCol w="1033537">
                  <a:extLst>
                    <a:ext uri="{9D8B030D-6E8A-4147-A177-3AD203B41FA5}">
                      <a16:colId xmlns:a16="http://schemas.microsoft.com/office/drawing/2014/main" val="1324532224"/>
                    </a:ext>
                  </a:extLst>
                </a:gridCol>
                <a:gridCol w="1033537">
                  <a:extLst>
                    <a:ext uri="{9D8B030D-6E8A-4147-A177-3AD203B41FA5}">
                      <a16:colId xmlns:a16="http://schemas.microsoft.com/office/drawing/2014/main" val="3330110178"/>
                    </a:ext>
                  </a:extLst>
                </a:gridCol>
                <a:gridCol w="1033537">
                  <a:extLst>
                    <a:ext uri="{9D8B030D-6E8A-4147-A177-3AD203B41FA5}">
                      <a16:colId xmlns:a16="http://schemas.microsoft.com/office/drawing/2014/main" val="2060664254"/>
                    </a:ext>
                  </a:extLst>
                </a:gridCol>
              </a:tblGrid>
              <a:tr h="620122">
                <a:tc>
                  <a:txBody>
                    <a:bodyPr/>
                    <a:lstStyle/>
                    <a:p>
                      <a:endParaRPr lang="en-SI" sz="1600"/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419 volivcev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82 volivcev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143 volivcev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357 volivcev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285 volivcev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324 volivcev</a:t>
                      </a:r>
                    </a:p>
                  </a:txBody>
                  <a:tcPr marL="83800" marR="83800" marT="41900" marB="41900"/>
                </a:tc>
                <a:extLst>
                  <a:ext uri="{0D108BD9-81ED-4DB2-BD59-A6C34878D82A}">
                    <a16:rowId xmlns:a16="http://schemas.microsoft.com/office/drawing/2014/main" val="3154146781"/>
                  </a:ext>
                </a:extLst>
              </a:tr>
              <a:tr h="368722">
                <a:tc>
                  <a:txBody>
                    <a:bodyPr/>
                    <a:lstStyle/>
                    <a:p>
                      <a:r>
                        <a:rPr lang="en-SI" sz="1600"/>
                        <a:t>Alenka 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</a:p>
                  </a:txBody>
                  <a:tcPr marL="83800" marR="83800" marT="41900" marB="41900"/>
                </a:tc>
                <a:extLst>
                  <a:ext uri="{0D108BD9-81ED-4DB2-BD59-A6C34878D82A}">
                    <a16:rowId xmlns:a16="http://schemas.microsoft.com/office/drawing/2014/main" val="3383969197"/>
                  </a:ext>
                </a:extLst>
              </a:tr>
              <a:tr h="368722">
                <a:tc>
                  <a:txBody>
                    <a:bodyPr/>
                    <a:lstStyle/>
                    <a:p>
                      <a:r>
                        <a:rPr lang="en-SI" sz="1600"/>
                        <a:t>Marjan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</a:p>
                  </a:txBody>
                  <a:tcPr marL="83800" marR="83800" marT="41900" marB="41900"/>
                </a:tc>
                <a:extLst>
                  <a:ext uri="{0D108BD9-81ED-4DB2-BD59-A6C34878D82A}">
                    <a16:rowId xmlns:a16="http://schemas.microsoft.com/office/drawing/2014/main" val="952501016"/>
                  </a:ext>
                </a:extLst>
              </a:tr>
              <a:tr h="368722">
                <a:tc>
                  <a:txBody>
                    <a:bodyPr/>
                    <a:lstStyle/>
                    <a:p>
                      <a:r>
                        <a:rPr lang="en-SI" sz="1600"/>
                        <a:t>Janez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</a:p>
                  </a:txBody>
                  <a:tcPr marL="83800" marR="83800" marT="41900" marB="41900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</a:p>
                  </a:txBody>
                  <a:tcPr marL="83800" marR="83800" marT="41900" marB="41900"/>
                </a:tc>
                <a:extLst>
                  <a:ext uri="{0D108BD9-81ED-4DB2-BD59-A6C34878D82A}">
                    <a16:rowId xmlns:a16="http://schemas.microsoft.com/office/drawing/2014/main" val="448512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264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066AC0-A0DF-5842-B5D4-4D4E04823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Matematični formalizem volitev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 descr="An old photo of a person&#10;&#10;Description automatically generated">
            <a:extLst>
              <a:ext uri="{FF2B5EF4-FFF2-40B4-BE49-F238E27FC236}">
                <a16:creationId xmlns:a16="http://schemas.microsoft.com/office/drawing/2014/main" id="{F67E71B2-A826-C445-A121-F150DBEB36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81" r="16469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8" name="Content Placeholder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8762E5B2-B238-1547-9EAB-F4C5DABDC6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2020" r="2" b="43137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1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CF157C5-282F-4C93-80F7-CCD7F4A43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8416393" cy="1511306"/>
          </a:xfrm>
          <a:custGeom>
            <a:avLst/>
            <a:gdLst>
              <a:gd name="connsiteX0" fmla="*/ 0 w 8416393"/>
              <a:gd name="connsiteY0" fmla="*/ 0 h 1511306"/>
              <a:gd name="connsiteX1" fmla="*/ 239486 w 8416393"/>
              <a:gd name="connsiteY1" fmla="*/ 0 h 1511306"/>
              <a:gd name="connsiteX2" fmla="*/ 1069788 w 8416393"/>
              <a:gd name="connsiteY2" fmla="*/ 0 h 1511306"/>
              <a:gd name="connsiteX3" fmla="*/ 1209568 w 8416393"/>
              <a:gd name="connsiteY3" fmla="*/ 0 h 1511306"/>
              <a:gd name="connsiteX4" fmla="*/ 1309274 w 8416393"/>
              <a:gd name="connsiteY4" fmla="*/ 0 h 1511306"/>
              <a:gd name="connsiteX5" fmla="*/ 2279356 w 8416393"/>
              <a:gd name="connsiteY5" fmla="*/ 0 h 1511306"/>
              <a:gd name="connsiteX6" fmla="*/ 2405743 w 8416393"/>
              <a:gd name="connsiteY6" fmla="*/ 0 h 1511306"/>
              <a:gd name="connsiteX7" fmla="*/ 2801131 w 8416393"/>
              <a:gd name="connsiteY7" fmla="*/ 0 h 1511306"/>
              <a:gd name="connsiteX8" fmla="*/ 3475531 w 8416393"/>
              <a:gd name="connsiteY8" fmla="*/ 0 h 1511306"/>
              <a:gd name="connsiteX9" fmla="*/ 3870919 w 8416393"/>
              <a:gd name="connsiteY9" fmla="*/ 0 h 1511306"/>
              <a:gd name="connsiteX10" fmla="*/ 7346605 w 8416393"/>
              <a:gd name="connsiteY10" fmla="*/ 0 h 1511306"/>
              <a:gd name="connsiteX11" fmla="*/ 8416393 w 8416393"/>
              <a:gd name="connsiteY11" fmla="*/ 0 h 1511306"/>
              <a:gd name="connsiteX12" fmla="*/ 7718776 w 8416393"/>
              <a:gd name="connsiteY12" fmla="*/ 1511301 h 1511306"/>
              <a:gd name="connsiteX13" fmla="*/ 6648988 w 8416393"/>
              <a:gd name="connsiteY13" fmla="*/ 1511301 h 1511306"/>
              <a:gd name="connsiteX14" fmla="*/ 3870920 w 8416393"/>
              <a:gd name="connsiteY14" fmla="*/ 1511301 h 1511306"/>
              <a:gd name="connsiteX15" fmla="*/ 3870920 w 8416393"/>
              <a:gd name="connsiteY15" fmla="*/ 1511304 h 1511306"/>
              <a:gd name="connsiteX16" fmla="*/ 3475531 w 8416393"/>
              <a:gd name="connsiteY16" fmla="*/ 1511304 h 1511306"/>
              <a:gd name="connsiteX17" fmla="*/ 3475531 w 8416393"/>
              <a:gd name="connsiteY17" fmla="*/ 1511306 h 1511306"/>
              <a:gd name="connsiteX18" fmla="*/ 2405743 w 8416393"/>
              <a:gd name="connsiteY18" fmla="*/ 1511306 h 1511306"/>
              <a:gd name="connsiteX19" fmla="*/ 2403199 w 8416393"/>
              <a:gd name="connsiteY19" fmla="*/ 1511306 h 1511306"/>
              <a:gd name="connsiteX20" fmla="*/ 2288996 w 8416393"/>
              <a:gd name="connsiteY20" fmla="*/ 1511306 h 1511306"/>
              <a:gd name="connsiteX21" fmla="*/ 2279356 w 8416393"/>
              <a:gd name="connsiteY21" fmla="*/ 1511306 h 1511306"/>
              <a:gd name="connsiteX22" fmla="*/ 1333411 w 8416393"/>
              <a:gd name="connsiteY22" fmla="*/ 1511306 h 1511306"/>
              <a:gd name="connsiteX23" fmla="*/ 1309274 w 8416393"/>
              <a:gd name="connsiteY23" fmla="*/ 1511306 h 1511306"/>
              <a:gd name="connsiteX24" fmla="*/ 1219208 w 8416393"/>
              <a:gd name="connsiteY24" fmla="*/ 1511306 h 1511306"/>
              <a:gd name="connsiteX25" fmla="*/ 1209568 w 8416393"/>
              <a:gd name="connsiteY25" fmla="*/ 1511306 h 1511306"/>
              <a:gd name="connsiteX26" fmla="*/ 1069788 w 8416393"/>
              <a:gd name="connsiteY26" fmla="*/ 1511306 h 1511306"/>
              <a:gd name="connsiteX27" fmla="*/ 239486 w 8416393"/>
              <a:gd name="connsiteY27" fmla="*/ 1511306 h 1511306"/>
              <a:gd name="connsiteX28" fmla="*/ 0 w 8416393"/>
              <a:gd name="connsiteY28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16393" h="1511306">
                <a:moveTo>
                  <a:pt x="0" y="0"/>
                </a:moveTo>
                <a:lnTo>
                  <a:pt x="239486" y="0"/>
                </a:lnTo>
                <a:lnTo>
                  <a:pt x="1069788" y="0"/>
                </a:lnTo>
                <a:lnTo>
                  <a:pt x="1209568" y="0"/>
                </a:lnTo>
                <a:lnTo>
                  <a:pt x="1309274" y="0"/>
                </a:lnTo>
                <a:lnTo>
                  <a:pt x="2279356" y="0"/>
                </a:lnTo>
                <a:lnTo>
                  <a:pt x="2405743" y="0"/>
                </a:lnTo>
                <a:lnTo>
                  <a:pt x="2801131" y="0"/>
                </a:lnTo>
                <a:lnTo>
                  <a:pt x="3475531" y="0"/>
                </a:lnTo>
                <a:lnTo>
                  <a:pt x="3870919" y="0"/>
                </a:lnTo>
                <a:lnTo>
                  <a:pt x="7346605" y="0"/>
                </a:lnTo>
                <a:lnTo>
                  <a:pt x="8416393" y="0"/>
                </a:lnTo>
                <a:lnTo>
                  <a:pt x="7718776" y="1511301"/>
                </a:lnTo>
                <a:lnTo>
                  <a:pt x="6648988" y="1511301"/>
                </a:lnTo>
                <a:lnTo>
                  <a:pt x="3870920" y="1511301"/>
                </a:lnTo>
                <a:lnTo>
                  <a:pt x="3870920" y="1511304"/>
                </a:lnTo>
                <a:lnTo>
                  <a:pt x="3475531" y="1511304"/>
                </a:lnTo>
                <a:lnTo>
                  <a:pt x="3475531" y="1511306"/>
                </a:lnTo>
                <a:lnTo>
                  <a:pt x="2405743" y="1511306"/>
                </a:lnTo>
                <a:lnTo>
                  <a:pt x="2403199" y="1511306"/>
                </a:lnTo>
                <a:lnTo>
                  <a:pt x="2288996" y="1511306"/>
                </a:lnTo>
                <a:lnTo>
                  <a:pt x="2279356" y="1511306"/>
                </a:lnTo>
                <a:lnTo>
                  <a:pt x="1333411" y="1511306"/>
                </a:lnTo>
                <a:lnTo>
                  <a:pt x="1309274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106978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7D38B2-F3C5-A245-815C-C1BE8725B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9884"/>
            <a:ext cx="6754845" cy="1096331"/>
          </a:xfrm>
        </p:spPr>
        <p:txBody>
          <a:bodyPr>
            <a:normAutofit/>
          </a:bodyPr>
          <a:lstStyle/>
          <a:p>
            <a:r>
              <a:rPr lang="en-SI" sz="4000">
                <a:solidFill>
                  <a:srgbClr val="303030"/>
                </a:solidFill>
              </a:rPr>
              <a:t>Definicija pojmov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9C7348-F437-2B4C-8481-6CF5CDCB2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1248" y="231786"/>
                <a:ext cx="10701507" cy="4753872"/>
              </a:xfrm>
            </p:spPr>
            <p:txBody>
              <a:bodyPr anchor="ctr"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SI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SI" sz="24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SI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SI" sz="2400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SI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SI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SI" sz="2400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SI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SI" sz="2400" i="1">
                        <a:latin typeface="Cambria Math" panose="02040503050406030204" pitchFamily="18" charset="0"/>
                      </a:rPr>
                      <m:t>𝑥𝑛</m:t>
                    </m:r>
                    <m:r>
                      <a:rPr lang="en-SI" sz="2400" i="1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SI" sz="2400"/>
                  <a:t>naj bo </a:t>
                </a:r>
                <a:r>
                  <a:rPr lang="en-SI" sz="2400" b="1"/>
                  <a:t>množica izbir</a:t>
                </a:r>
              </a:p>
              <a:p>
                <a:endParaRPr lang="en-SI" sz="2400" b="1"/>
              </a:p>
              <a:p>
                <a:r>
                  <a:rPr lang="en-SI" sz="2400" b="1"/>
                  <a:t>Preferenčna relacija</a:t>
                </a:r>
                <a:r>
                  <a:rPr lang="en-SI" sz="2400"/>
                  <a:t> na </a:t>
                </a:r>
                <a14:m>
                  <m:oMath xmlns:m="http://schemas.openxmlformats.org/officeDocument/2006/math">
                    <m:r>
                      <a:rPr lang="en-SI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SI" sz="2400"/>
                  <a:t> je binarna relacija </a:t>
                </a:r>
                <a14:m>
                  <m:oMath xmlns:m="http://schemas.openxmlformats.org/officeDocument/2006/math">
                    <m:r>
                      <a:rPr lang="en-SI" sz="24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SI" sz="2400"/>
                  <a:t>, za katero velja</a:t>
                </a:r>
              </a:p>
              <a:p>
                <a:pPr lvl="1"/>
                <a:r>
                  <a:rPr lang="en-GB"/>
                  <a:t>s</a:t>
                </a:r>
                <a:r>
                  <a:rPr lang="en-SI"/>
                  <a:t>troga sovisnost: za vsak par izbir </a:t>
                </a:r>
                <a14:m>
                  <m:oMath xmlns:m="http://schemas.openxmlformats.org/officeDocument/2006/math">
                    <m:r>
                      <a:rPr lang="en-SI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SI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SI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SI"/>
                  <a:t> velja </a:t>
                </a:r>
                <a14:m>
                  <m:oMath xmlns:m="http://schemas.openxmlformats.org/officeDocument/2006/math">
                    <m:r>
                      <a:rPr lang="en-SI" i="1" smtClean="0">
                        <a:latin typeface="Cambria Math" panose="02040503050406030204" pitchFamily="18" charset="0"/>
                      </a:rPr>
                      <m:t>𝑥𝑅𝑦</m:t>
                    </m:r>
                  </m:oMath>
                </a14:m>
                <a:r>
                  <a:rPr lang="en-SI"/>
                  <a:t> ali </a:t>
                </a:r>
                <a14:m>
                  <m:oMath xmlns:m="http://schemas.openxmlformats.org/officeDocument/2006/math">
                    <m:r>
                      <a:rPr lang="en-SI" i="1" smtClean="0">
                        <a:latin typeface="Cambria Math" panose="02040503050406030204" pitchFamily="18" charset="0"/>
                      </a:rPr>
                      <m:t>𝑦𝑅𝑥</m:t>
                    </m:r>
                  </m:oMath>
                </a14:m>
                <a:endParaRPr lang="en-SI"/>
              </a:p>
              <a:p>
                <a:pPr lvl="1"/>
                <a:r>
                  <a:rPr lang="en-GB"/>
                  <a:t>t</a:t>
                </a:r>
                <a:r>
                  <a:rPr lang="en-SI"/>
                  <a:t>ranzitivnost: za vsako trojico izbir </a:t>
                </a:r>
                <a14:m>
                  <m:oMath xmlns:m="http://schemas.openxmlformats.org/officeDocument/2006/math">
                    <m:r>
                      <a:rPr lang="en-SI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SI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SI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SI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SI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SI"/>
                  <a:t> velja, da iz  </a:t>
                </a:r>
                <a14:m>
                  <m:oMath xmlns:m="http://schemas.openxmlformats.org/officeDocument/2006/math">
                    <m:r>
                      <a:rPr lang="en-SI" i="1" smtClean="0">
                        <a:latin typeface="Cambria Math" panose="02040503050406030204" pitchFamily="18" charset="0"/>
                      </a:rPr>
                      <m:t>𝑥𝑅𝑦</m:t>
                    </m:r>
                  </m:oMath>
                </a14:m>
                <a:r>
                  <a:rPr lang="en-SI"/>
                  <a:t> in </a:t>
                </a:r>
                <a14:m>
                  <m:oMath xmlns:m="http://schemas.openxmlformats.org/officeDocument/2006/math">
                    <m:r>
                      <a:rPr lang="en-SI" i="1" smtClean="0">
                        <a:latin typeface="Cambria Math" panose="02040503050406030204" pitchFamily="18" charset="0"/>
                      </a:rPr>
                      <m:t>𝑦𝑅𝑧</m:t>
                    </m:r>
                  </m:oMath>
                </a14:m>
                <a:r>
                  <a:rPr lang="en-SI"/>
                  <a:t> sledi </a:t>
                </a:r>
                <a14:m>
                  <m:oMath xmlns:m="http://schemas.openxmlformats.org/officeDocument/2006/math">
                    <m:r>
                      <a:rPr lang="en-SI" i="1" smtClean="0">
                        <a:latin typeface="Cambria Math" panose="02040503050406030204" pitchFamily="18" charset="0"/>
                      </a:rPr>
                      <m:t>𝑥𝑅𝑧</m:t>
                    </m:r>
                  </m:oMath>
                </a14:m>
                <a:r>
                  <a:rPr lang="en-SI"/>
                  <a:t> </a:t>
                </a:r>
              </a:p>
              <a:p>
                <a:pPr lvl="1"/>
                <a:endParaRPr lang="en-SI"/>
              </a:p>
              <a:p>
                <a:r>
                  <a:rPr lang="en-SI" sz="2400"/>
                  <a:t>Z </a:t>
                </a:r>
                <a14:m>
                  <m:oMath xmlns:m="http://schemas.openxmlformats.org/officeDocument/2006/math">
                    <m:r>
                      <a:rPr lang="en-SI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SI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SI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SI" sz="24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SI" sz="2400"/>
                  <a:t>označimo </a:t>
                </a:r>
                <a:r>
                  <a:rPr lang="en-SI" sz="2400" b="1"/>
                  <a:t>množico preferenčnih relacij </a:t>
                </a:r>
                <a:r>
                  <a:rPr lang="en-SI" sz="2400"/>
                  <a:t>na X</a:t>
                </a:r>
              </a:p>
              <a:p>
                <a:endParaRPr lang="en-SI" sz="2400"/>
              </a:p>
              <a:p>
                <a:r>
                  <a:rPr lang="en-SI" sz="2400"/>
                  <a:t>Elementom iz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I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SI" sz="2400"/>
                  <a:t> rečemo </a:t>
                </a:r>
                <a:r>
                  <a:rPr lang="en-SI" sz="2400" b="1"/>
                  <a:t>seznami preferenc</a:t>
                </a:r>
                <a:r>
                  <a:rPr lang="en-SI" sz="2400"/>
                  <a:t>.</a:t>
                </a:r>
              </a:p>
              <a:p>
                <a:endParaRPr lang="en-SI" sz="2400"/>
              </a:p>
              <a:p>
                <a:r>
                  <a:rPr lang="en-SI" sz="2400" b="1"/>
                  <a:t>Funkcija socialne izbire</a:t>
                </a:r>
                <a:r>
                  <a:rPr lang="en-SI" sz="2400"/>
                  <a:t> je vsaka preslikav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I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SI" sz="24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9C7348-F437-2B4C-8481-6CF5CDCB2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1248" y="231786"/>
                <a:ext cx="10701507" cy="4753872"/>
              </a:xfrm>
              <a:blipFill>
                <a:blip r:embed="rId3"/>
                <a:stretch>
                  <a:fillRect l="-711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4A9C5F1-B76A-4908-9A82-8F1CD0FB5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01743" y="5346700"/>
            <a:ext cx="4290257" cy="1511301"/>
          </a:xfrm>
          <a:custGeom>
            <a:avLst/>
            <a:gdLst>
              <a:gd name="connsiteX0" fmla="*/ 697617 w 4290257"/>
              <a:gd name="connsiteY0" fmla="*/ 0 h 1511301"/>
              <a:gd name="connsiteX1" fmla="*/ 4290257 w 4290257"/>
              <a:gd name="connsiteY1" fmla="*/ 0 h 1511301"/>
              <a:gd name="connsiteX2" fmla="*/ 4290257 w 4290257"/>
              <a:gd name="connsiteY2" fmla="*/ 1511301 h 1511301"/>
              <a:gd name="connsiteX3" fmla="*/ 2525897 w 4290257"/>
              <a:gd name="connsiteY3" fmla="*/ 1511301 h 1511301"/>
              <a:gd name="connsiteX4" fmla="*/ 0 w 4290257"/>
              <a:gd name="connsiteY4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0257" h="1511301">
                <a:moveTo>
                  <a:pt x="697617" y="0"/>
                </a:moveTo>
                <a:lnTo>
                  <a:pt x="4290257" y="0"/>
                </a:lnTo>
                <a:lnTo>
                  <a:pt x="4290257" y="1511301"/>
                </a:lnTo>
                <a:lnTo>
                  <a:pt x="2525897" y="1511301"/>
                </a:lnTo>
                <a:lnTo>
                  <a:pt x="0" y="1511301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572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7">
            <a:extLst>
              <a:ext uri="{FF2B5EF4-FFF2-40B4-BE49-F238E27FC236}">
                <a16:creationId xmlns:a16="http://schemas.microsoft.com/office/drawing/2014/main" id="{ECF157C5-282F-4C93-80F7-CCD7F4A43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8416393" cy="1511306"/>
          </a:xfrm>
          <a:custGeom>
            <a:avLst/>
            <a:gdLst>
              <a:gd name="connsiteX0" fmla="*/ 0 w 8416393"/>
              <a:gd name="connsiteY0" fmla="*/ 0 h 1511306"/>
              <a:gd name="connsiteX1" fmla="*/ 239486 w 8416393"/>
              <a:gd name="connsiteY1" fmla="*/ 0 h 1511306"/>
              <a:gd name="connsiteX2" fmla="*/ 1069788 w 8416393"/>
              <a:gd name="connsiteY2" fmla="*/ 0 h 1511306"/>
              <a:gd name="connsiteX3" fmla="*/ 1209568 w 8416393"/>
              <a:gd name="connsiteY3" fmla="*/ 0 h 1511306"/>
              <a:gd name="connsiteX4" fmla="*/ 1309274 w 8416393"/>
              <a:gd name="connsiteY4" fmla="*/ 0 h 1511306"/>
              <a:gd name="connsiteX5" fmla="*/ 2279356 w 8416393"/>
              <a:gd name="connsiteY5" fmla="*/ 0 h 1511306"/>
              <a:gd name="connsiteX6" fmla="*/ 2405743 w 8416393"/>
              <a:gd name="connsiteY6" fmla="*/ 0 h 1511306"/>
              <a:gd name="connsiteX7" fmla="*/ 2801131 w 8416393"/>
              <a:gd name="connsiteY7" fmla="*/ 0 h 1511306"/>
              <a:gd name="connsiteX8" fmla="*/ 3475531 w 8416393"/>
              <a:gd name="connsiteY8" fmla="*/ 0 h 1511306"/>
              <a:gd name="connsiteX9" fmla="*/ 3870919 w 8416393"/>
              <a:gd name="connsiteY9" fmla="*/ 0 h 1511306"/>
              <a:gd name="connsiteX10" fmla="*/ 7346605 w 8416393"/>
              <a:gd name="connsiteY10" fmla="*/ 0 h 1511306"/>
              <a:gd name="connsiteX11" fmla="*/ 8416393 w 8416393"/>
              <a:gd name="connsiteY11" fmla="*/ 0 h 1511306"/>
              <a:gd name="connsiteX12" fmla="*/ 7718776 w 8416393"/>
              <a:gd name="connsiteY12" fmla="*/ 1511301 h 1511306"/>
              <a:gd name="connsiteX13" fmla="*/ 6648988 w 8416393"/>
              <a:gd name="connsiteY13" fmla="*/ 1511301 h 1511306"/>
              <a:gd name="connsiteX14" fmla="*/ 3870920 w 8416393"/>
              <a:gd name="connsiteY14" fmla="*/ 1511301 h 1511306"/>
              <a:gd name="connsiteX15" fmla="*/ 3870920 w 8416393"/>
              <a:gd name="connsiteY15" fmla="*/ 1511304 h 1511306"/>
              <a:gd name="connsiteX16" fmla="*/ 3475531 w 8416393"/>
              <a:gd name="connsiteY16" fmla="*/ 1511304 h 1511306"/>
              <a:gd name="connsiteX17" fmla="*/ 3475531 w 8416393"/>
              <a:gd name="connsiteY17" fmla="*/ 1511306 h 1511306"/>
              <a:gd name="connsiteX18" fmla="*/ 2405743 w 8416393"/>
              <a:gd name="connsiteY18" fmla="*/ 1511306 h 1511306"/>
              <a:gd name="connsiteX19" fmla="*/ 2403199 w 8416393"/>
              <a:gd name="connsiteY19" fmla="*/ 1511306 h 1511306"/>
              <a:gd name="connsiteX20" fmla="*/ 2288996 w 8416393"/>
              <a:gd name="connsiteY20" fmla="*/ 1511306 h 1511306"/>
              <a:gd name="connsiteX21" fmla="*/ 2279356 w 8416393"/>
              <a:gd name="connsiteY21" fmla="*/ 1511306 h 1511306"/>
              <a:gd name="connsiteX22" fmla="*/ 1333411 w 8416393"/>
              <a:gd name="connsiteY22" fmla="*/ 1511306 h 1511306"/>
              <a:gd name="connsiteX23" fmla="*/ 1309274 w 8416393"/>
              <a:gd name="connsiteY23" fmla="*/ 1511306 h 1511306"/>
              <a:gd name="connsiteX24" fmla="*/ 1219208 w 8416393"/>
              <a:gd name="connsiteY24" fmla="*/ 1511306 h 1511306"/>
              <a:gd name="connsiteX25" fmla="*/ 1209568 w 8416393"/>
              <a:gd name="connsiteY25" fmla="*/ 1511306 h 1511306"/>
              <a:gd name="connsiteX26" fmla="*/ 1069788 w 8416393"/>
              <a:gd name="connsiteY26" fmla="*/ 1511306 h 1511306"/>
              <a:gd name="connsiteX27" fmla="*/ 239486 w 8416393"/>
              <a:gd name="connsiteY27" fmla="*/ 1511306 h 1511306"/>
              <a:gd name="connsiteX28" fmla="*/ 0 w 8416393"/>
              <a:gd name="connsiteY28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16393" h="1511306">
                <a:moveTo>
                  <a:pt x="0" y="0"/>
                </a:moveTo>
                <a:lnTo>
                  <a:pt x="239486" y="0"/>
                </a:lnTo>
                <a:lnTo>
                  <a:pt x="1069788" y="0"/>
                </a:lnTo>
                <a:lnTo>
                  <a:pt x="1209568" y="0"/>
                </a:lnTo>
                <a:lnTo>
                  <a:pt x="1309274" y="0"/>
                </a:lnTo>
                <a:lnTo>
                  <a:pt x="2279356" y="0"/>
                </a:lnTo>
                <a:lnTo>
                  <a:pt x="2405743" y="0"/>
                </a:lnTo>
                <a:lnTo>
                  <a:pt x="2801131" y="0"/>
                </a:lnTo>
                <a:lnTo>
                  <a:pt x="3475531" y="0"/>
                </a:lnTo>
                <a:lnTo>
                  <a:pt x="3870919" y="0"/>
                </a:lnTo>
                <a:lnTo>
                  <a:pt x="7346605" y="0"/>
                </a:lnTo>
                <a:lnTo>
                  <a:pt x="8416393" y="0"/>
                </a:lnTo>
                <a:lnTo>
                  <a:pt x="7718776" y="1511301"/>
                </a:lnTo>
                <a:lnTo>
                  <a:pt x="6648988" y="1511301"/>
                </a:lnTo>
                <a:lnTo>
                  <a:pt x="3870920" y="1511301"/>
                </a:lnTo>
                <a:lnTo>
                  <a:pt x="3870920" y="1511304"/>
                </a:lnTo>
                <a:lnTo>
                  <a:pt x="3475531" y="1511304"/>
                </a:lnTo>
                <a:lnTo>
                  <a:pt x="3475531" y="1511306"/>
                </a:lnTo>
                <a:lnTo>
                  <a:pt x="2405743" y="1511306"/>
                </a:lnTo>
                <a:lnTo>
                  <a:pt x="2403199" y="1511306"/>
                </a:lnTo>
                <a:lnTo>
                  <a:pt x="2288996" y="1511306"/>
                </a:lnTo>
                <a:lnTo>
                  <a:pt x="2279356" y="1511306"/>
                </a:lnTo>
                <a:lnTo>
                  <a:pt x="1333411" y="1511306"/>
                </a:lnTo>
                <a:lnTo>
                  <a:pt x="1309274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106978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D24D2E-CCB4-0D4E-B6D5-9FC6D53B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9884"/>
            <a:ext cx="6754845" cy="1096331"/>
          </a:xfrm>
        </p:spPr>
        <p:txBody>
          <a:bodyPr>
            <a:normAutofit/>
          </a:bodyPr>
          <a:lstStyle/>
          <a:p>
            <a:r>
              <a:rPr lang="en-SI" sz="3400">
                <a:solidFill>
                  <a:srgbClr val="303030"/>
                </a:solidFill>
              </a:rPr>
              <a:t>Aksiomi “pravičnosti: Paretovo načelo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796896-3EC1-064D-AFE4-EE5240459C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1248" y="731520"/>
                <a:ext cx="10701507" cy="4254137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en-SI" sz="2400"/>
                  <a:t>Paretovo načelo: Funkcija socialne izbire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I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SI" sz="2400"/>
                  <a:t> zadošča </a:t>
                </a:r>
                <a:r>
                  <a:rPr lang="en-SI" sz="2400" b="1"/>
                  <a:t>Paretovemu načelu</a:t>
                </a:r>
                <a:r>
                  <a:rPr lang="en-SI" sz="2400"/>
                  <a:t>, če je </a:t>
                </a:r>
                <a14:m>
                  <m:oMath xmlns:m="http://schemas.openxmlformats.org/officeDocument/2006/math">
                    <m:r>
                      <a:rPr lang="sl-SI" sz="2400" b="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sl-SI" sz="2400" b="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sl-SI" sz="2400" b="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sl-SI" sz="2400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SI" sz="2400"/>
                  <a:t>, če je le </a:t>
                </a:r>
                <a14:m>
                  <m:oMath xmlns:m="http://schemas.openxmlformats.org/officeDocument/2006/math">
                    <m:r>
                      <a:rPr lang="sl-SI" sz="2400" b="0" i="1"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̃"/>
                        <m:ctrlPr>
                          <a:rPr lang="sl-SI" sz="2400" b="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sl-SI" sz="24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2400" b="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sl-SI" sz="24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sl-SI" sz="2400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SI" sz="2400"/>
                  <a:t> za vsak </a:t>
                </a:r>
                <a14:m>
                  <m:oMath xmlns:m="http://schemas.openxmlformats.org/officeDocument/2006/math">
                    <m:r>
                      <a:rPr lang="sl-SI" sz="2400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sl-SI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sl-SI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SI" sz="2400"/>
                  <a:t> in vsak </a:t>
                </a:r>
                <a14:m>
                  <m:oMath xmlns:m="http://schemas.openxmlformats.org/officeDocument/2006/math">
                    <m:r>
                      <a:rPr lang="sl-SI" sz="2400" b="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sl-SI" sz="2400" b="0" i="1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sl-SI" sz="2400" b="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sl-SI" sz="2400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SI" sz="2400"/>
                  <a:t> </a:t>
                </a:r>
              </a:p>
              <a:p>
                <a:pPr marL="0" indent="0">
                  <a:buNone/>
                </a:pPr>
                <a:endParaRPr lang="en-SI" sz="2400"/>
              </a:p>
              <a:p>
                <a:pPr marL="0" indent="0">
                  <a:buNone/>
                </a:pPr>
                <a:r>
                  <a:rPr lang="en-SI" sz="2400"/>
                  <a:t>To pomeni: funkcija socialne izbire izbere </a:t>
                </a:r>
                <a14:m>
                  <m:oMath xmlns:m="http://schemas.openxmlformats.org/officeDocument/2006/math">
                    <m:r>
                      <a:rPr lang="en-SI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SI" sz="2400"/>
                  <a:t>, če je </a:t>
                </a:r>
                <a14:m>
                  <m:oMath xmlns:m="http://schemas.openxmlformats.org/officeDocument/2006/math">
                    <m:r>
                      <a:rPr lang="en-SI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SI" sz="2400"/>
                  <a:t> na vrhu vseh preferenc iz seznama preferenc.  Se pravi, če se vsi strinjajo, da je </a:t>
                </a:r>
                <a14:m>
                  <m:oMath xmlns:m="http://schemas.openxmlformats.org/officeDocument/2006/math">
                    <m:r>
                      <a:rPr lang="en-SI" sz="240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SI" sz="2400"/>
                  <a:t> najboljši, bo izbran </a:t>
                </a:r>
                <a14:m>
                  <m:oMath xmlns:m="http://schemas.openxmlformats.org/officeDocument/2006/math">
                    <m:r>
                      <a:rPr lang="en-SI" sz="240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SI" sz="240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796896-3EC1-064D-AFE4-EE5240459C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1248" y="731520"/>
                <a:ext cx="10701507" cy="4254137"/>
              </a:xfrm>
              <a:blipFill>
                <a:blip r:embed="rId2"/>
                <a:stretch>
                  <a:fillRect l="-829" r="-355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54A9C5F1-B76A-4908-9A82-8F1CD0FB5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01743" y="5346700"/>
            <a:ext cx="4290257" cy="1511301"/>
          </a:xfrm>
          <a:custGeom>
            <a:avLst/>
            <a:gdLst>
              <a:gd name="connsiteX0" fmla="*/ 697617 w 4290257"/>
              <a:gd name="connsiteY0" fmla="*/ 0 h 1511301"/>
              <a:gd name="connsiteX1" fmla="*/ 4290257 w 4290257"/>
              <a:gd name="connsiteY1" fmla="*/ 0 h 1511301"/>
              <a:gd name="connsiteX2" fmla="*/ 4290257 w 4290257"/>
              <a:gd name="connsiteY2" fmla="*/ 1511301 h 1511301"/>
              <a:gd name="connsiteX3" fmla="*/ 2525897 w 4290257"/>
              <a:gd name="connsiteY3" fmla="*/ 1511301 h 1511301"/>
              <a:gd name="connsiteX4" fmla="*/ 0 w 4290257"/>
              <a:gd name="connsiteY4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0257" h="1511301">
                <a:moveTo>
                  <a:pt x="697617" y="0"/>
                </a:moveTo>
                <a:lnTo>
                  <a:pt x="4290257" y="0"/>
                </a:lnTo>
                <a:lnTo>
                  <a:pt x="4290257" y="1511301"/>
                </a:lnTo>
                <a:lnTo>
                  <a:pt x="2525897" y="1511301"/>
                </a:lnTo>
                <a:lnTo>
                  <a:pt x="0" y="1511301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030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7">
            <a:extLst>
              <a:ext uri="{FF2B5EF4-FFF2-40B4-BE49-F238E27FC236}">
                <a16:creationId xmlns:a16="http://schemas.microsoft.com/office/drawing/2014/main" id="{ECF157C5-282F-4C93-80F7-CCD7F4A43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8416393" cy="1511306"/>
          </a:xfrm>
          <a:custGeom>
            <a:avLst/>
            <a:gdLst>
              <a:gd name="connsiteX0" fmla="*/ 0 w 8416393"/>
              <a:gd name="connsiteY0" fmla="*/ 0 h 1511306"/>
              <a:gd name="connsiteX1" fmla="*/ 239486 w 8416393"/>
              <a:gd name="connsiteY1" fmla="*/ 0 h 1511306"/>
              <a:gd name="connsiteX2" fmla="*/ 1069788 w 8416393"/>
              <a:gd name="connsiteY2" fmla="*/ 0 h 1511306"/>
              <a:gd name="connsiteX3" fmla="*/ 1209568 w 8416393"/>
              <a:gd name="connsiteY3" fmla="*/ 0 h 1511306"/>
              <a:gd name="connsiteX4" fmla="*/ 1309274 w 8416393"/>
              <a:gd name="connsiteY4" fmla="*/ 0 h 1511306"/>
              <a:gd name="connsiteX5" fmla="*/ 2279356 w 8416393"/>
              <a:gd name="connsiteY5" fmla="*/ 0 h 1511306"/>
              <a:gd name="connsiteX6" fmla="*/ 2405743 w 8416393"/>
              <a:gd name="connsiteY6" fmla="*/ 0 h 1511306"/>
              <a:gd name="connsiteX7" fmla="*/ 2801131 w 8416393"/>
              <a:gd name="connsiteY7" fmla="*/ 0 h 1511306"/>
              <a:gd name="connsiteX8" fmla="*/ 3475531 w 8416393"/>
              <a:gd name="connsiteY8" fmla="*/ 0 h 1511306"/>
              <a:gd name="connsiteX9" fmla="*/ 3870919 w 8416393"/>
              <a:gd name="connsiteY9" fmla="*/ 0 h 1511306"/>
              <a:gd name="connsiteX10" fmla="*/ 7346605 w 8416393"/>
              <a:gd name="connsiteY10" fmla="*/ 0 h 1511306"/>
              <a:gd name="connsiteX11" fmla="*/ 8416393 w 8416393"/>
              <a:gd name="connsiteY11" fmla="*/ 0 h 1511306"/>
              <a:gd name="connsiteX12" fmla="*/ 7718776 w 8416393"/>
              <a:gd name="connsiteY12" fmla="*/ 1511301 h 1511306"/>
              <a:gd name="connsiteX13" fmla="*/ 6648988 w 8416393"/>
              <a:gd name="connsiteY13" fmla="*/ 1511301 h 1511306"/>
              <a:gd name="connsiteX14" fmla="*/ 3870920 w 8416393"/>
              <a:gd name="connsiteY14" fmla="*/ 1511301 h 1511306"/>
              <a:gd name="connsiteX15" fmla="*/ 3870920 w 8416393"/>
              <a:gd name="connsiteY15" fmla="*/ 1511304 h 1511306"/>
              <a:gd name="connsiteX16" fmla="*/ 3475531 w 8416393"/>
              <a:gd name="connsiteY16" fmla="*/ 1511304 h 1511306"/>
              <a:gd name="connsiteX17" fmla="*/ 3475531 w 8416393"/>
              <a:gd name="connsiteY17" fmla="*/ 1511306 h 1511306"/>
              <a:gd name="connsiteX18" fmla="*/ 2405743 w 8416393"/>
              <a:gd name="connsiteY18" fmla="*/ 1511306 h 1511306"/>
              <a:gd name="connsiteX19" fmla="*/ 2403199 w 8416393"/>
              <a:gd name="connsiteY19" fmla="*/ 1511306 h 1511306"/>
              <a:gd name="connsiteX20" fmla="*/ 2288996 w 8416393"/>
              <a:gd name="connsiteY20" fmla="*/ 1511306 h 1511306"/>
              <a:gd name="connsiteX21" fmla="*/ 2279356 w 8416393"/>
              <a:gd name="connsiteY21" fmla="*/ 1511306 h 1511306"/>
              <a:gd name="connsiteX22" fmla="*/ 1333411 w 8416393"/>
              <a:gd name="connsiteY22" fmla="*/ 1511306 h 1511306"/>
              <a:gd name="connsiteX23" fmla="*/ 1309274 w 8416393"/>
              <a:gd name="connsiteY23" fmla="*/ 1511306 h 1511306"/>
              <a:gd name="connsiteX24" fmla="*/ 1219208 w 8416393"/>
              <a:gd name="connsiteY24" fmla="*/ 1511306 h 1511306"/>
              <a:gd name="connsiteX25" fmla="*/ 1209568 w 8416393"/>
              <a:gd name="connsiteY25" fmla="*/ 1511306 h 1511306"/>
              <a:gd name="connsiteX26" fmla="*/ 1069788 w 8416393"/>
              <a:gd name="connsiteY26" fmla="*/ 1511306 h 1511306"/>
              <a:gd name="connsiteX27" fmla="*/ 239486 w 8416393"/>
              <a:gd name="connsiteY27" fmla="*/ 1511306 h 1511306"/>
              <a:gd name="connsiteX28" fmla="*/ 0 w 8416393"/>
              <a:gd name="connsiteY28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16393" h="1511306">
                <a:moveTo>
                  <a:pt x="0" y="0"/>
                </a:moveTo>
                <a:lnTo>
                  <a:pt x="239486" y="0"/>
                </a:lnTo>
                <a:lnTo>
                  <a:pt x="1069788" y="0"/>
                </a:lnTo>
                <a:lnTo>
                  <a:pt x="1209568" y="0"/>
                </a:lnTo>
                <a:lnTo>
                  <a:pt x="1309274" y="0"/>
                </a:lnTo>
                <a:lnTo>
                  <a:pt x="2279356" y="0"/>
                </a:lnTo>
                <a:lnTo>
                  <a:pt x="2405743" y="0"/>
                </a:lnTo>
                <a:lnTo>
                  <a:pt x="2801131" y="0"/>
                </a:lnTo>
                <a:lnTo>
                  <a:pt x="3475531" y="0"/>
                </a:lnTo>
                <a:lnTo>
                  <a:pt x="3870919" y="0"/>
                </a:lnTo>
                <a:lnTo>
                  <a:pt x="7346605" y="0"/>
                </a:lnTo>
                <a:lnTo>
                  <a:pt x="8416393" y="0"/>
                </a:lnTo>
                <a:lnTo>
                  <a:pt x="7718776" y="1511301"/>
                </a:lnTo>
                <a:lnTo>
                  <a:pt x="6648988" y="1511301"/>
                </a:lnTo>
                <a:lnTo>
                  <a:pt x="3870920" y="1511301"/>
                </a:lnTo>
                <a:lnTo>
                  <a:pt x="3870920" y="1511304"/>
                </a:lnTo>
                <a:lnTo>
                  <a:pt x="3475531" y="1511304"/>
                </a:lnTo>
                <a:lnTo>
                  <a:pt x="3475531" y="1511306"/>
                </a:lnTo>
                <a:lnTo>
                  <a:pt x="2405743" y="1511306"/>
                </a:lnTo>
                <a:lnTo>
                  <a:pt x="2403199" y="1511306"/>
                </a:lnTo>
                <a:lnTo>
                  <a:pt x="2288996" y="1511306"/>
                </a:lnTo>
                <a:lnTo>
                  <a:pt x="2279356" y="1511306"/>
                </a:lnTo>
                <a:lnTo>
                  <a:pt x="1333411" y="1511306"/>
                </a:lnTo>
                <a:lnTo>
                  <a:pt x="1309274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106978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D24D2E-CCB4-0D4E-B6D5-9FC6D53B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9884"/>
            <a:ext cx="6754845" cy="1096331"/>
          </a:xfrm>
        </p:spPr>
        <p:txBody>
          <a:bodyPr>
            <a:normAutofit/>
          </a:bodyPr>
          <a:lstStyle/>
          <a:p>
            <a:r>
              <a:rPr lang="en-SI" sz="3400">
                <a:solidFill>
                  <a:srgbClr val="303030"/>
                </a:solidFill>
              </a:rPr>
              <a:t>Aksiomi “pravičnosti: monotonost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796896-3EC1-064D-AFE4-EE5240459C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1248" y="731520"/>
                <a:ext cx="10701507" cy="4254137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en-SI" sz="2400"/>
                  <a:t>Monotonost: </a:t>
                </a:r>
                <a:r>
                  <a:rPr lang="en-GB" sz="2400" err="1"/>
                  <a:t>Funkcija</a:t>
                </a:r>
                <a:r>
                  <a:rPr lang="en-GB" sz="2400"/>
                  <a:t> </a:t>
                </a:r>
                <a:r>
                  <a:rPr lang="en-GB" sz="2400" err="1"/>
                  <a:t>socialne</a:t>
                </a:r>
                <a:r>
                  <a:rPr lang="en-GB" sz="2400"/>
                  <a:t> </a:t>
                </a:r>
                <a:r>
                  <a:rPr lang="en-GB" sz="2400" err="1"/>
                  <a:t>izbire</a:t>
                </a:r>
                <a:r>
                  <a:rPr lang="en-GB" sz="2400"/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 : 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/>
                  <a:t>je </a:t>
                </a:r>
                <a:r>
                  <a:rPr lang="en-GB" sz="2400" b="1" err="1"/>
                  <a:t>monotona</a:t>
                </a:r>
                <a:r>
                  <a:rPr lang="en-GB" sz="2400"/>
                  <a:t>, </a:t>
                </a:r>
                <a:r>
                  <a:rPr lang="en-GB" sz="2400" err="1"/>
                  <a:t>če</a:t>
                </a:r>
                <a:r>
                  <a:rPr lang="en-GB" sz="2400"/>
                  <a:t> za </a:t>
                </a:r>
                <a:r>
                  <a:rPr lang="en-GB" sz="2400" err="1"/>
                  <a:t>vsak</a:t>
                </a:r>
                <a:r>
                  <a:rPr lang="en-GB" sz="2400"/>
                  <a:t> par </a:t>
                </a:r>
                <a:r>
                  <a:rPr lang="en-GB" sz="2400" err="1"/>
                  <a:t>seznamov</a:t>
                </a:r>
                <a:r>
                  <a:rPr lang="en-GB" sz="2400"/>
                  <a:t> </a:t>
                </a:r>
                <a:r>
                  <a:rPr lang="en-GB" sz="2400" err="1"/>
                  <a:t>preferenc</a:t>
                </a:r>
                <a:r>
                  <a:rPr lang="en-GB" sz="2400"/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 = (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sz="2400"/>
                  <a:t>) in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b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b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b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/>
                  <a:t> </a:t>
                </a:r>
                <a:r>
                  <a:rPr lang="en-GB" sz="2400" err="1"/>
                  <a:t>velja</a:t>
                </a:r>
                <a:r>
                  <a:rPr lang="en-GB" sz="2400"/>
                  <a:t>, da je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l-SI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l-SI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sl-SI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  <m:sub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l-SI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sl-SI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  <m:sub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l-SI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sl-SI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  <m:sub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sl-SI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/>
                  <a:t>, </a:t>
                </a:r>
                <a:r>
                  <a:rPr lang="en-GB" sz="2400" err="1"/>
                  <a:t>če</a:t>
                </a:r>
                <a:r>
                  <a:rPr lang="en-GB" sz="2400"/>
                  <a:t> je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sl-SI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sl-SI" sz="24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sl-SI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/>
                  <a:t>, in za </a:t>
                </a:r>
                <a:r>
                  <a:rPr lang="en-GB" sz="2400" err="1"/>
                  <a:t>vsak</a:t>
                </a:r>
                <a:r>
                  <a:rPr lang="en-GB" sz="2400"/>
                  <a:t>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/>
                  <a:t> in </a:t>
                </a:r>
                <a:r>
                  <a:rPr lang="en-GB" sz="2400" err="1"/>
                  <a:t>vsak</a:t>
                </a:r>
                <a:r>
                  <a:rPr lang="en-GB" sz="2400"/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sl-SI" sz="2400" i="1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sl-SI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sl-SI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err="1"/>
                  <a:t>velja</a:t>
                </a:r>
                <a:r>
                  <a:rPr lang="en-GB" sz="2400"/>
                  <a:t>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̃"/>
                        <m:ctrlPr>
                          <a:rPr lang="sl-SI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sl-SI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sl-SI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̃"/>
                        <m:ctrlP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sl-SI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l-SI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sl-SI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  <m:sub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/>
                  <a:t>.</a:t>
                </a:r>
              </a:p>
              <a:p>
                <a:endParaRPr lang="en-SI" sz="2400"/>
              </a:p>
              <a:p>
                <a:pPr marL="0" indent="0">
                  <a:buNone/>
                </a:pPr>
                <a:r>
                  <a:rPr lang="en-GB" sz="2400"/>
                  <a:t>To </a:t>
                </a:r>
                <a:r>
                  <a:rPr lang="en-GB" sz="2400" err="1"/>
                  <a:t>pomeni</a:t>
                </a:r>
                <a:r>
                  <a:rPr lang="en-GB" sz="2400"/>
                  <a:t>: </a:t>
                </a:r>
                <a:r>
                  <a:rPr lang="en-GB" sz="2400" err="1"/>
                  <a:t>če</a:t>
                </a:r>
                <a:r>
                  <a:rPr lang="en-GB" sz="2400"/>
                  <a:t> </a:t>
                </a:r>
                <a:r>
                  <a:rPr lang="en-GB" sz="2400" err="1"/>
                  <a:t>funkcija</a:t>
                </a:r>
                <a:r>
                  <a:rPr lang="en-GB" sz="2400"/>
                  <a:t> </a:t>
                </a:r>
                <a:r>
                  <a:rPr lang="en-GB" sz="2400" err="1"/>
                  <a:t>socialne</a:t>
                </a:r>
                <a:r>
                  <a:rPr lang="en-GB" sz="2400"/>
                  <a:t> </a:t>
                </a:r>
                <a:r>
                  <a:rPr lang="en-GB" sz="2400" err="1"/>
                  <a:t>izbire</a:t>
                </a:r>
                <a:r>
                  <a:rPr lang="en-GB" sz="2400"/>
                  <a:t> </a:t>
                </a:r>
                <a:r>
                  <a:rPr lang="en-GB" sz="2400" err="1"/>
                  <a:t>izbere</a:t>
                </a:r>
                <a:r>
                  <a:rPr lang="en-GB" sz="2400"/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/>
                  <a:t> </a:t>
                </a:r>
                <a:r>
                  <a:rPr lang="en-GB" sz="2400" err="1"/>
                  <a:t>pri</a:t>
                </a:r>
                <a:r>
                  <a:rPr lang="en-GB" sz="2400"/>
                  <a:t> </a:t>
                </a:r>
                <a:r>
                  <a:rPr lang="en-GB" sz="2400" err="1"/>
                  <a:t>nekem</a:t>
                </a:r>
                <a:r>
                  <a:rPr lang="en-GB" sz="2400"/>
                  <a:t> </a:t>
                </a:r>
                <a:r>
                  <a:rPr lang="en-GB" sz="2400" err="1"/>
                  <a:t>seznamu</a:t>
                </a:r>
                <a:r>
                  <a:rPr lang="en-GB" sz="2400"/>
                  <a:t> </a:t>
                </a:r>
                <a:r>
                  <a:rPr lang="en-GB" sz="2400" err="1"/>
                  <a:t>preferenc</a:t>
                </a:r>
                <a:r>
                  <a:rPr lang="en-GB" sz="2400"/>
                  <a:t>, </a:t>
                </a:r>
                <a:r>
                  <a:rPr lang="en-GB" sz="2400" err="1"/>
                  <a:t>potem</a:t>
                </a:r>
                <a:r>
                  <a:rPr lang="en-GB" sz="2400"/>
                  <a:t> </a:t>
                </a:r>
                <a:r>
                  <a:rPr lang="en-GB" sz="2400" err="1"/>
                  <a:t>izbere</a:t>
                </a:r>
                <a:r>
                  <a:rPr lang="en-GB" sz="2400"/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/>
                  <a:t> </a:t>
                </a:r>
                <a:r>
                  <a:rPr lang="en-GB" sz="2400" err="1"/>
                  <a:t>tudi</a:t>
                </a:r>
                <a:r>
                  <a:rPr lang="en-GB" sz="2400"/>
                  <a:t> </a:t>
                </a:r>
                <a:r>
                  <a:rPr lang="en-GB" sz="2400" err="1"/>
                  <a:t>pri</a:t>
                </a:r>
                <a:r>
                  <a:rPr lang="en-GB" sz="2400"/>
                  <a:t> </a:t>
                </a:r>
                <a:r>
                  <a:rPr lang="en-GB" sz="2400" err="1"/>
                  <a:t>vsakem</a:t>
                </a:r>
                <a:r>
                  <a:rPr lang="en-GB" sz="2400"/>
                  <a:t> </a:t>
                </a:r>
                <a:r>
                  <a:rPr lang="en-GB" sz="2400" err="1"/>
                  <a:t>drugem</a:t>
                </a:r>
                <a:r>
                  <a:rPr lang="en-GB" sz="2400"/>
                  <a:t> </a:t>
                </a:r>
                <a:r>
                  <a:rPr lang="en-GB" sz="2400" err="1"/>
                  <a:t>seznamu</a:t>
                </a:r>
                <a:r>
                  <a:rPr lang="en-GB" sz="2400"/>
                  <a:t> </a:t>
                </a:r>
                <a:r>
                  <a:rPr lang="en-GB" sz="2400" err="1"/>
                  <a:t>preferenc</a:t>
                </a:r>
                <a:r>
                  <a:rPr lang="en-GB" sz="2400"/>
                  <a:t>, v </a:t>
                </a:r>
                <a:r>
                  <a:rPr lang="en-GB" sz="2400" err="1"/>
                  <a:t>katerem</a:t>
                </a:r>
                <a:r>
                  <a:rPr lang="en-GB" sz="2400"/>
                  <a:t> </a:t>
                </a:r>
                <a:r>
                  <a:rPr lang="en-GB" sz="2400" err="1"/>
                  <a:t>ima</a:t>
                </a:r>
                <a:r>
                  <a:rPr lang="en-GB" sz="2400"/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err="1"/>
                  <a:t>kvečjemu</a:t>
                </a:r>
                <a:r>
                  <a:rPr lang="en-GB" sz="2400"/>
                  <a:t> </a:t>
                </a:r>
                <a:r>
                  <a:rPr lang="en-GB" sz="2400" err="1"/>
                  <a:t>boljšo</a:t>
                </a:r>
                <a:r>
                  <a:rPr lang="en-GB" sz="2400"/>
                  <a:t> </a:t>
                </a:r>
                <a:r>
                  <a:rPr lang="en-GB" sz="2400" err="1"/>
                  <a:t>pozicijo</a:t>
                </a:r>
                <a:r>
                  <a:rPr lang="en-GB" sz="2400"/>
                  <a:t> </a:t>
                </a:r>
                <a:r>
                  <a:rPr lang="en-GB" sz="2400" err="1"/>
                  <a:t>pri</a:t>
                </a:r>
                <a:r>
                  <a:rPr lang="en-GB" sz="2400"/>
                  <a:t> </a:t>
                </a:r>
                <a:r>
                  <a:rPr lang="en-GB" sz="2400" err="1"/>
                  <a:t>vseh</a:t>
                </a:r>
                <a:r>
                  <a:rPr lang="en-GB" sz="2400"/>
                  <a:t> </a:t>
                </a:r>
                <a:r>
                  <a:rPr lang="en-GB" sz="2400" err="1"/>
                  <a:t>preferencah</a:t>
                </a:r>
                <a:r>
                  <a:rPr lang="en-GB" sz="2400"/>
                  <a:t>.  Se </a:t>
                </a:r>
                <a:r>
                  <a:rPr lang="en-GB" sz="2400" err="1"/>
                  <a:t>pravi</a:t>
                </a:r>
                <a:r>
                  <a:rPr lang="en-GB" sz="2400"/>
                  <a:t>, </a:t>
                </a:r>
                <a:r>
                  <a:rPr lang="en-GB" sz="2400" err="1"/>
                  <a:t>če</a:t>
                </a:r>
                <a:r>
                  <a:rPr lang="en-GB" sz="2400"/>
                  <a:t> je </a:t>
                </a:r>
                <a:r>
                  <a:rPr lang="en-GB" sz="2400" err="1"/>
                  <a:t>bil</a:t>
                </a:r>
                <a:r>
                  <a:rPr lang="en-GB" sz="2400"/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/>
                  <a:t> </a:t>
                </a:r>
                <a:r>
                  <a:rPr lang="en-GB" sz="2400" err="1"/>
                  <a:t>izbran</a:t>
                </a:r>
                <a:r>
                  <a:rPr lang="en-GB" sz="2400"/>
                  <a:t> in se je </a:t>
                </a:r>
                <a:r>
                  <a:rPr lang="en-GB" sz="2400" err="1"/>
                  <a:t>pri</a:t>
                </a:r>
                <a:r>
                  <a:rPr lang="en-GB" sz="2400"/>
                  <a:t> </a:t>
                </a:r>
                <a:r>
                  <a:rPr lang="en-GB" sz="2400" err="1"/>
                  <a:t>ponovitvah</a:t>
                </a:r>
                <a:r>
                  <a:rPr lang="en-GB" sz="2400"/>
                  <a:t> </a:t>
                </a:r>
                <a:r>
                  <a:rPr lang="en-GB" sz="2400" err="1"/>
                  <a:t>volitev</a:t>
                </a:r>
                <a:r>
                  <a:rPr lang="en-GB" sz="2400"/>
                  <a:t> </a:t>
                </a:r>
                <a:r>
                  <a:rPr lang="en-GB" sz="2400" err="1"/>
                  <a:t>položaj</a:t>
                </a:r>
                <a:r>
                  <a:rPr lang="en-GB" sz="2400"/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/>
                  <a:t> glede </a:t>
                </a:r>
                <a:r>
                  <a:rPr lang="en-GB" sz="2400" err="1"/>
                  <a:t>na</a:t>
                </a:r>
                <a:r>
                  <a:rPr lang="en-GB" sz="2400"/>
                  <a:t> </a:t>
                </a:r>
                <a:r>
                  <a:rPr lang="en-GB" sz="2400" err="1"/>
                  <a:t>vse</a:t>
                </a:r>
                <a:r>
                  <a:rPr lang="en-GB" sz="2400"/>
                  <a:t> </a:t>
                </a:r>
                <a:r>
                  <a:rPr lang="en-GB" sz="2400" err="1"/>
                  <a:t>ostale</a:t>
                </a:r>
                <a:r>
                  <a:rPr lang="en-GB" sz="2400"/>
                  <a:t> </a:t>
                </a:r>
                <a:r>
                  <a:rPr lang="en-GB" sz="2400" err="1"/>
                  <a:t>volivce</a:t>
                </a:r>
                <a:r>
                  <a:rPr lang="en-GB" sz="2400"/>
                  <a:t> </a:t>
                </a:r>
                <a:r>
                  <a:rPr lang="en-GB" sz="2400" err="1"/>
                  <a:t>zgolj</a:t>
                </a:r>
                <a:r>
                  <a:rPr lang="en-GB" sz="2400"/>
                  <a:t> </a:t>
                </a:r>
                <a:r>
                  <a:rPr lang="en-GB" sz="2400" err="1"/>
                  <a:t>izboljšal</a:t>
                </a:r>
                <a:r>
                  <a:rPr lang="en-GB" sz="2400"/>
                  <a:t>, </a:t>
                </a:r>
                <a:r>
                  <a:rPr lang="en-GB" sz="2400" err="1"/>
                  <a:t>bo</a:t>
                </a:r>
                <a:r>
                  <a:rPr lang="en-GB" sz="2400"/>
                  <a:t> </a:t>
                </a:r>
                <a:r>
                  <a:rPr lang="en-GB" sz="2400" err="1"/>
                  <a:t>znova</a:t>
                </a:r>
                <a:r>
                  <a:rPr lang="en-GB" sz="2400"/>
                  <a:t> </a:t>
                </a:r>
                <a:r>
                  <a:rPr lang="en-GB" sz="2400" err="1"/>
                  <a:t>izbran</a:t>
                </a:r>
                <a:r>
                  <a:rPr lang="en-GB" sz="2400"/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/>
                  <a:t>.</a:t>
                </a:r>
                <a:endParaRPr lang="en-SI" sz="24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796896-3EC1-064D-AFE4-EE5240459C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1248" y="731520"/>
                <a:ext cx="10701507" cy="4254137"/>
              </a:xfrm>
              <a:blipFill>
                <a:blip r:embed="rId2"/>
                <a:stretch>
                  <a:fillRect l="-829" r="-474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54A9C5F1-B76A-4908-9A82-8F1CD0FB5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01743" y="5346700"/>
            <a:ext cx="4290257" cy="1511301"/>
          </a:xfrm>
          <a:custGeom>
            <a:avLst/>
            <a:gdLst>
              <a:gd name="connsiteX0" fmla="*/ 697617 w 4290257"/>
              <a:gd name="connsiteY0" fmla="*/ 0 h 1511301"/>
              <a:gd name="connsiteX1" fmla="*/ 4290257 w 4290257"/>
              <a:gd name="connsiteY1" fmla="*/ 0 h 1511301"/>
              <a:gd name="connsiteX2" fmla="*/ 4290257 w 4290257"/>
              <a:gd name="connsiteY2" fmla="*/ 1511301 h 1511301"/>
              <a:gd name="connsiteX3" fmla="*/ 2525897 w 4290257"/>
              <a:gd name="connsiteY3" fmla="*/ 1511301 h 1511301"/>
              <a:gd name="connsiteX4" fmla="*/ 0 w 4290257"/>
              <a:gd name="connsiteY4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0257" h="1511301">
                <a:moveTo>
                  <a:pt x="697617" y="0"/>
                </a:moveTo>
                <a:lnTo>
                  <a:pt x="4290257" y="0"/>
                </a:lnTo>
                <a:lnTo>
                  <a:pt x="4290257" y="1511301"/>
                </a:lnTo>
                <a:lnTo>
                  <a:pt x="2525897" y="1511301"/>
                </a:lnTo>
                <a:lnTo>
                  <a:pt x="0" y="1511301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995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7">
            <a:extLst>
              <a:ext uri="{FF2B5EF4-FFF2-40B4-BE49-F238E27FC236}">
                <a16:creationId xmlns:a16="http://schemas.microsoft.com/office/drawing/2014/main" id="{ECF157C5-282F-4C93-80F7-CCD7F4A43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8416393" cy="1511306"/>
          </a:xfrm>
          <a:custGeom>
            <a:avLst/>
            <a:gdLst>
              <a:gd name="connsiteX0" fmla="*/ 0 w 8416393"/>
              <a:gd name="connsiteY0" fmla="*/ 0 h 1511306"/>
              <a:gd name="connsiteX1" fmla="*/ 239486 w 8416393"/>
              <a:gd name="connsiteY1" fmla="*/ 0 h 1511306"/>
              <a:gd name="connsiteX2" fmla="*/ 1069788 w 8416393"/>
              <a:gd name="connsiteY2" fmla="*/ 0 h 1511306"/>
              <a:gd name="connsiteX3" fmla="*/ 1209568 w 8416393"/>
              <a:gd name="connsiteY3" fmla="*/ 0 h 1511306"/>
              <a:gd name="connsiteX4" fmla="*/ 1309274 w 8416393"/>
              <a:gd name="connsiteY4" fmla="*/ 0 h 1511306"/>
              <a:gd name="connsiteX5" fmla="*/ 2279356 w 8416393"/>
              <a:gd name="connsiteY5" fmla="*/ 0 h 1511306"/>
              <a:gd name="connsiteX6" fmla="*/ 2405743 w 8416393"/>
              <a:gd name="connsiteY6" fmla="*/ 0 h 1511306"/>
              <a:gd name="connsiteX7" fmla="*/ 2801131 w 8416393"/>
              <a:gd name="connsiteY7" fmla="*/ 0 h 1511306"/>
              <a:gd name="connsiteX8" fmla="*/ 3475531 w 8416393"/>
              <a:gd name="connsiteY8" fmla="*/ 0 h 1511306"/>
              <a:gd name="connsiteX9" fmla="*/ 3870919 w 8416393"/>
              <a:gd name="connsiteY9" fmla="*/ 0 h 1511306"/>
              <a:gd name="connsiteX10" fmla="*/ 7346605 w 8416393"/>
              <a:gd name="connsiteY10" fmla="*/ 0 h 1511306"/>
              <a:gd name="connsiteX11" fmla="*/ 8416393 w 8416393"/>
              <a:gd name="connsiteY11" fmla="*/ 0 h 1511306"/>
              <a:gd name="connsiteX12" fmla="*/ 7718776 w 8416393"/>
              <a:gd name="connsiteY12" fmla="*/ 1511301 h 1511306"/>
              <a:gd name="connsiteX13" fmla="*/ 6648988 w 8416393"/>
              <a:gd name="connsiteY13" fmla="*/ 1511301 h 1511306"/>
              <a:gd name="connsiteX14" fmla="*/ 3870920 w 8416393"/>
              <a:gd name="connsiteY14" fmla="*/ 1511301 h 1511306"/>
              <a:gd name="connsiteX15" fmla="*/ 3870920 w 8416393"/>
              <a:gd name="connsiteY15" fmla="*/ 1511304 h 1511306"/>
              <a:gd name="connsiteX16" fmla="*/ 3475531 w 8416393"/>
              <a:gd name="connsiteY16" fmla="*/ 1511304 h 1511306"/>
              <a:gd name="connsiteX17" fmla="*/ 3475531 w 8416393"/>
              <a:gd name="connsiteY17" fmla="*/ 1511306 h 1511306"/>
              <a:gd name="connsiteX18" fmla="*/ 2405743 w 8416393"/>
              <a:gd name="connsiteY18" fmla="*/ 1511306 h 1511306"/>
              <a:gd name="connsiteX19" fmla="*/ 2403199 w 8416393"/>
              <a:gd name="connsiteY19" fmla="*/ 1511306 h 1511306"/>
              <a:gd name="connsiteX20" fmla="*/ 2288996 w 8416393"/>
              <a:gd name="connsiteY20" fmla="*/ 1511306 h 1511306"/>
              <a:gd name="connsiteX21" fmla="*/ 2279356 w 8416393"/>
              <a:gd name="connsiteY21" fmla="*/ 1511306 h 1511306"/>
              <a:gd name="connsiteX22" fmla="*/ 1333411 w 8416393"/>
              <a:gd name="connsiteY22" fmla="*/ 1511306 h 1511306"/>
              <a:gd name="connsiteX23" fmla="*/ 1309274 w 8416393"/>
              <a:gd name="connsiteY23" fmla="*/ 1511306 h 1511306"/>
              <a:gd name="connsiteX24" fmla="*/ 1219208 w 8416393"/>
              <a:gd name="connsiteY24" fmla="*/ 1511306 h 1511306"/>
              <a:gd name="connsiteX25" fmla="*/ 1209568 w 8416393"/>
              <a:gd name="connsiteY25" fmla="*/ 1511306 h 1511306"/>
              <a:gd name="connsiteX26" fmla="*/ 1069788 w 8416393"/>
              <a:gd name="connsiteY26" fmla="*/ 1511306 h 1511306"/>
              <a:gd name="connsiteX27" fmla="*/ 239486 w 8416393"/>
              <a:gd name="connsiteY27" fmla="*/ 1511306 h 1511306"/>
              <a:gd name="connsiteX28" fmla="*/ 0 w 8416393"/>
              <a:gd name="connsiteY28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16393" h="1511306">
                <a:moveTo>
                  <a:pt x="0" y="0"/>
                </a:moveTo>
                <a:lnTo>
                  <a:pt x="239486" y="0"/>
                </a:lnTo>
                <a:lnTo>
                  <a:pt x="1069788" y="0"/>
                </a:lnTo>
                <a:lnTo>
                  <a:pt x="1209568" y="0"/>
                </a:lnTo>
                <a:lnTo>
                  <a:pt x="1309274" y="0"/>
                </a:lnTo>
                <a:lnTo>
                  <a:pt x="2279356" y="0"/>
                </a:lnTo>
                <a:lnTo>
                  <a:pt x="2405743" y="0"/>
                </a:lnTo>
                <a:lnTo>
                  <a:pt x="2801131" y="0"/>
                </a:lnTo>
                <a:lnTo>
                  <a:pt x="3475531" y="0"/>
                </a:lnTo>
                <a:lnTo>
                  <a:pt x="3870919" y="0"/>
                </a:lnTo>
                <a:lnTo>
                  <a:pt x="7346605" y="0"/>
                </a:lnTo>
                <a:lnTo>
                  <a:pt x="8416393" y="0"/>
                </a:lnTo>
                <a:lnTo>
                  <a:pt x="7718776" y="1511301"/>
                </a:lnTo>
                <a:lnTo>
                  <a:pt x="6648988" y="1511301"/>
                </a:lnTo>
                <a:lnTo>
                  <a:pt x="3870920" y="1511301"/>
                </a:lnTo>
                <a:lnTo>
                  <a:pt x="3870920" y="1511304"/>
                </a:lnTo>
                <a:lnTo>
                  <a:pt x="3475531" y="1511304"/>
                </a:lnTo>
                <a:lnTo>
                  <a:pt x="3475531" y="1511306"/>
                </a:lnTo>
                <a:lnTo>
                  <a:pt x="2405743" y="1511306"/>
                </a:lnTo>
                <a:lnTo>
                  <a:pt x="2403199" y="1511306"/>
                </a:lnTo>
                <a:lnTo>
                  <a:pt x="2288996" y="1511306"/>
                </a:lnTo>
                <a:lnTo>
                  <a:pt x="2279356" y="1511306"/>
                </a:lnTo>
                <a:lnTo>
                  <a:pt x="1333411" y="1511306"/>
                </a:lnTo>
                <a:lnTo>
                  <a:pt x="1309274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106978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D24D2E-CCB4-0D4E-B6D5-9FC6D53B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9884"/>
            <a:ext cx="6754845" cy="1096331"/>
          </a:xfrm>
        </p:spPr>
        <p:txBody>
          <a:bodyPr>
            <a:normAutofit/>
          </a:bodyPr>
          <a:lstStyle/>
          <a:p>
            <a:r>
              <a:rPr lang="en-SI" sz="3400">
                <a:solidFill>
                  <a:srgbClr val="303030"/>
                </a:solidFill>
              </a:rPr>
              <a:t>Aksiomi “pravičnosti: diktatorstvo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796896-3EC1-064D-AFE4-EE5240459C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1248" y="731520"/>
                <a:ext cx="10701507" cy="4254137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en-GB" sz="2400"/>
                  <a:t>Obstoj </a:t>
                </a:r>
                <a:r>
                  <a:rPr lang="en-GB" sz="2400" err="1"/>
                  <a:t>diktatorja</a:t>
                </a:r>
                <a:r>
                  <a:rPr lang="en-GB" sz="2400"/>
                  <a:t>: Funkcija </a:t>
                </a:r>
                <a:r>
                  <a:rPr lang="en-GB" sz="2400" err="1"/>
                  <a:t>socialne</a:t>
                </a:r>
                <a:r>
                  <a:rPr lang="en-GB" sz="2400"/>
                  <a:t> </a:t>
                </a:r>
                <a:r>
                  <a:rPr lang="en-GB" sz="2400" err="1"/>
                  <a:t>izbire</a:t>
                </a:r>
                <a:r>
                  <a:rPr lang="en-GB" sz="2400"/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 : 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/>
                  <a:t>je </a:t>
                </a:r>
                <a:r>
                  <a:rPr lang="en-GB" sz="2400" b="1" err="1"/>
                  <a:t>diktatorska</a:t>
                </a:r>
                <a:r>
                  <a:rPr lang="en-GB" sz="2400"/>
                  <a:t>, </a:t>
                </a:r>
                <a:r>
                  <a:rPr lang="en-GB" sz="2400" err="1"/>
                  <a:t>če</a:t>
                </a:r>
                <a:r>
                  <a:rPr lang="en-GB" sz="2400"/>
                  <a:t> </a:t>
                </a:r>
                <a:r>
                  <a:rPr lang="en-GB" sz="2400" err="1"/>
                  <a:t>obstaja</a:t>
                </a:r>
                <a:r>
                  <a:rPr lang="en-GB" sz="2400"/>
                  <a:t> </a:t>
                </a:r>
                <a:r>
                  <a:rPr lang="en-GB" sz="2400" err="1"/>
                  <a:t>tak</a:t>
                </a:r>
                <a:r>
                  <a:rPr lang="en-GB" sz="2400"/>
                  <a:t> </a:t>
                </a:r>
                <a:r>
                  <a:rPr lang="en-GB" sz="2400" err="1"/>
                  <a:t>indeks</a:t>
                </a:r>
                <a:r>
                  <a:rPr lang="en-GB" sz="2400"/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400"/>
                  <a:t>, da za </a:t>
                </a:r>
                <a:r>
                  <a:rPr lang="en-GB" sz="2400" err="1"/>
                  <a:t>vsak</a:t>
                </a:r>
                <a:r>
                  <a:rPr lang="en-GB" sz="2400"/>
                  <a:t> </a:t>
                </a:r>
                <a:r>
                  <a:rPr lang="en-GB" sz="2400" err="1"/>
                  <a:t>seznam</a:t>
                </a:r>
                <a:r>
                  <a:rPr lang="en-GB" sz="2400"/>
                  <a:t> </a:t>
                </a:r>
                <a:r>
                  <a:rPr lang="en-GB" sz="2400" err="1"/>
                  <a:t>preferenc</a:t>
                </a:r>
                <a:r>
                  <a:rPr lang="en-GB" sz="2400"/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 = (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sz="2400"/>
                  <a:t>) </a:t>
                </a:r>
                <a:r>
                  <a:rPr lang="en-GB" sz="2400" err="1"/>
                  <a:t>velja</a:t>
                </a:r>
                <a:r>
                  <a:rPr lang="en-GB" sz="2400"/>
                  <a:t>, da je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sl-SI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sl-SI" sz="24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sl-SI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l-SI" sz="2400"/>
                  <a:t> natanko tedaj, ko je</a:t>
                </a:r>
                <a14:m>
                  <m:oMath xmlns:m="http://schemas.openxmlformats.org/officeDocument/2006/math">
                    <m:r>
                      <a:rPr lang="sl-SI" sz="2400">
                        <a:latin typeface="Cambria Math" panose="02040503050406030204" pitchFamily="18" charset="0"/>
                      </a:rPr>
                      <m:t>  </m:t>
                    </m:r>
                    <m:r>
                      <a:rPr lang="sl-SI" sz="2400" i="1"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̃"/>
                        <m:ctrlPr>
                          <a:rPr lang="sl-SI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sl-SI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sl-SI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/>
                  <a:t> za </a:t>
                </a:r>
                <a:r>
                  <a:rPr lang="en-GB" sz="2400" err="1"/>
                  <a:t>vsak</a:t>
                </a:r>
                <a:r>
                  <a:rPr lang="en-GB" sz="2400"/>
                  <a:t>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/>
                  <a:t>. </a:t>
                </a:r>
              </a:p>
              <a:p>
                <a:pPr marL="0" indent="0">
                  <a:buNone/>
                </a:pPr>
                <a:endParaRPr lang="en-SI" sz="2400"/>
              </a:p>
              <a:p>
                <a:pPr marL="0" indent="0">
                  <a:buNone/>
                </a:pPr>
                <a:r>
                  <a:rPr lang="en-GB" sz="2400"/>
                  <a:t>To </a:t>
                </a:r>
                <a:r>
                  <a:rPr lang="en-GB" sz="2400" err="1"/>
                  <a:t>pomeni</a:t>
                </a:r>
                <a:r>
                  <a:rPr lang="en-GB" sz="2400"/>
                  <a:t>: </a:t>
                </a:r>
                <a:r>
                  <a:rPr lang="en-GB" sz="2400" err="1"/>
                  <a:t>funkcija</a:t>
                </a:r>
                <a:r>
                  <a:rPr lang="en-GB" sz="2400"/>
                  <a:t> </a:t>
                </a:r>
                <a:r>
                  <a:rPr lang="en-GB" sz="2400" err="1"/>
                  <a:t>socialne</a:t>
                </a:r>
                <a:r>
                  <a:rPr lang="en-GB" sz="2400"/>
                  <a:t> </a:t>
                </a:r>
                <a:r>
                  <a:rPr lang="en-GB" sz="2400" err="1"/>
                  <a:t>izbire</a:t>
                </a:r>
                <a:r>
                  <a:rPr lang="en-GB" sz="2400"/>
                  <a:t> je </a:t>
                </a:r>
                <a:r>
                  <a:rPr lang="en-GB" sz="2400" err="1"/>
                  <a:t>diktatorska</a:t>
                </a:r>
                <a:r>
                  <a:rPr lang="en-GB" sz="2400"/>
                  <a:t>, </a:t>
                </a:r>
                <a:r>
                  <a:rPr lang="en-GB" sz="2400" err="1"/>
                  <a:t>če</a:t>
                </a:r>
                <a:r>
                  <a:rPr lang="en-GB" sz="2400"/>
                  <a:t> </a:t>
                </a:r>
                <a:r>
                  <a:rPr lang="en-GB" sz="2400" err="1"/>
                  <a:t>obstaja</a:t>
                </a:r>
                <a:r>
                  <a:rPr lang="en-GB" sz="2400"/>
                  <a:t> </a:t>
                </a:r>
                <a:r>
                  <a:rPr lang="en-GB" sz="2400" err="1"/>
                  <a:t>en</a:t>
                </a:r>
                <a:r>
                  <a:rPr lang="en-GB" sz="2400"/>
                  <a:t> </a:t>
                </a:r>
                <a:r>
                  <a:rPr lang="en-GB" sz="2400" err="1"/>
                  <a:t>sam</a:t>
                </a:r>
                <a:r>
                  <a:rPr lang="en-GB" sz="2400"/>
                  <a:t> </a:t>
                </a:r>
                <a:r>
                  <a:rPr lang="en-GB" sz="2400" err="1"/>
                  <a:t>posameznik</a:t>
                </a:r>
                <a:r>
                  <a:rPr lang="en-GB" sz="2400"/>
                  <a:t>, da </a:t>
                </a:r>
                <a:r>
                  <a:rPr lang="en-GB" sz="2400" err="1"/>
                  <a:t>bo</a:t>
                </a:r>
                <a:r>
                  <a:rPr lang="en-GB" sz="2400"/>
                  <a:t> </a:t>
                </a:r>
                <a:r>
                  <a:rPr lang="en-GB" sz="2400" err="1"/>
                  <a:t>funkcija</a:t>
                </a:r>
                <a:r>
                  <a:rPr lang="en-GB" sz="2400"/>
                  <a:t> </a:t>
                </a:r>
                <a:r>
                  <a:rPr lang="en-GB" sz="2400" err="1"/>
                  <a:t>pri</a:t>
                </a:r>
                <a:r>
                  <a:rPr lang="en-GB" sz="2400"/>
                  <a:t> </a:t>
                </a:r>
                <a:r>
                  <a:rPr lang="en-GB" sz="2400" err="1"/>
                  <a:t>vsakem</a:t>
                </a:r>
                <a:r>
                  <a:rPr lang="en-GB" sz="2400"/>
                  <a:t> </a:t>
                </a:r>
                <a:r>
                  <a:rPr lang="en-GB" sz="2400" err="1"/>
                  <a:t>seznamu</a:t>
                </a:r>
                <a:r>
                  <a:rPr lang="en-GB" sz="2400"/>
                  <a:t> </a:t>
                </a:r>
                <a:r>
                  <a:rPr lang="en-GB" sz="2400" err="1"/>
                  <a:t>preferenc</a:t>
                </a:r>
                <a:r>
                  <a:rPr lang="en-GB" sz="2400"/>
                  <a:t> </a:t>
                </a:r>
                <a:r>
                  <a:rPr lang="en-GB" sz="2400" err="1"/>
                  <a:t>izbrala</a:t>
                </a:r>
                <a:r>
                  <a:rPr lang="en-GB" sz="2400"/>
                  <a:t> </a:t>
                </a:r>
                <a:r>
                  <a:rPr lang="en-GB" sz="2400" err="1"/>
                  <a:t>natanko</a:t>
                </a:r>
                <a:r>
                  <a:rPr lang="en-GB" sz="2400"/>
                  <a:t> </a:t>
                </a:r>
                <a:r>
                  <a:rPr lang="en-GB" sz="2400" err="1"/>
                  <a:t>njegovo</a:t>
                </a:r>
                <a:r>
                  <a:rPr lang="en-GB" sz="2400"/>
                  <a:t> </a:t>
                </a:r>
                <a:r>
                  <a:rPr lang="en-GB" sz="2400" err="1"/>
                  <a:t>izbiro</a:t>
                </a:r>
                <a:r>
                  <a:rPr lang="en-GB" sz="240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796896-3EC1-064D-AFE4-EE5240459C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1248" y="731520"/>
                <a:ext cx="10701507" cy="4254137"/>
              </a:xfrm>
              <a:blipFill>
                <a:blip r:embed="rId2"/>
                <a:stretch>
                  <a:fillRect l="-829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54A9C5F1-B76A-4908-9A82-8F1CD0FB5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01743" y="5346700"/>
            <a:ext cx="4290257" cy="1511301"/>
          </a:xfrm>
          <a:custGeom>
            <a:avLst/>
            <a:gdLst>
              <a:gd name="connsiteX0" fmla="*/ 697617 w 4290257"/>
              <a:gd name="connsiteY0" fmla="*/ 0 h 1511301"/>
              <a:gd name="connsiteX1" fmla="*/ 4290257 w 4290257"/>
              <a:gd name="connsiteY1" fmla="*/ 0 h 1511301"/>
              <a:gd name="connsiteX2" fmla="*/ 4290257 w 4290257"/>
              <a:gd name="connsiteY2" fmla="*/ 1511301 h 1511301"/>
              <a:gd name="connsiteX3" fmla="*/ 2525897 w 4290257"/>
              <a:gd name="connsiteY3" fmla="*/ 1511301 h 1511301"/>
              <a:gd name="connsiteX4" fmla="*/ 0 w 4290257"/>
              <a:gd name="connsiteY4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0257" h="1511301">
                <a:moveTo>
                  <a:pt x="697617" y="0"/>
                </a:moveTo>
                <a:lnTo>
                  <a:pt x="4290257" y="0"/>
                </a:lnTo>
                <a:lnTo>
                  <a:pt x="4290257" y="1511301"/>
                </a:lnTo>
                <a:lnTo>
                  <a:pt x="2525897" y="1511301"/>
                </a:lnTo>
                <a:lnTo>
                  <a:pt x="0" y="1511301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18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04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943FCE-6DC3-1949-8F93-53ECF889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solidFill>
                  <a:srgbClr val="FFFFFF"/>
                </a:solidFill>
              </a:rPr>
              <a:t>Različne</a:t>
            </a:r>
            <a:r>
              <a:rPr lang="en-US">
                <a:solidFill>
                  <a:srgbClr val="FFFFFF"/>
                </a:solidFill>
              </a:rPr>
              <a:t> možnosti glasovanj</a:t>
            </a:r>
          </a:p>
        </p:txBody>
      </p:sp>
      <p:pic>
        <p:nvPicPr>
          <p:cNvPr id="5" name="Content Placeholder 4" descr="A group of people standing next to a person in a suit and tie&#10;&#10;Description automatically generated">
            <a:extLst>
              <a:ext uri="{FF2B5EF4-FFF2-40B4-BE49-F238E27FC236}">
                <a16:creationId xmlns:a16="http://schemas.microsoft.com/office/drawing/2014/main" id="{A06DD1E5-BF54-FB4B-A548-6F44CE083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301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3B960-5ACB-FA41-8AC8-137C0AAF292B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rgbClr val="FFFFFF"/>
                </a:solidFill>
              </a:rPr>
              <a:t>Ameriške</a:t>
            </a:r>
            <a:r>
              <a:rPr lang="en-US" sz="2000">
                <a:solidFill>
                  <a:srgbClr val="FFFFFF"/>
                </a:solidFill>
              </a:rPr>
              <a:t> </a:t>
            </a:r>
            <a:r>
              <a:rPr lang="en-US" sz="2000" err="1">
                <a:solidFill>
                  <a:srgbClr val="FFFFFF"/>
                </a:solidFill>
              </a:rPr>
              <a:t>predsedniške</a:t>
            </a:r>
            <a:r>
              <a:rPr lang="en-US" sz="2000">
                <a:solidFill>
                  <a:srgbClr val="FFFFFF"/>
                </a:solidFill>
              </a:rPr>
              <a:t> </a:t>
            </a:r>
            <a:r>
              <a:rPr lang="en-US" sz="2000" err="1">
                <a:solidFill>
                  <a:srgbClr val="FFFFFF"/>
                </a:solidFill>
              </a:rPr>
              <a:t>volitve</a:t>
            </a:r>
            <a:r>
              <a:rPr lang="en-US" sz="2000">
                <a:solidFill>
                  <a:srgbClr val="FFFFFF"/>
                </a:solidFill>
              </a:rPr>
              <a:t> </a:t>
            </a:r>
            <a:r>
              <a:rPr lang="en-US" sz="2000" err="1">
                <a:solidFill>
                  <a:srgbClr val="FFFFFF"/>
                </a:solidFill>
              </a:rPr>
              <a:t>leta</a:t>
            </a:r>
            <a:r>
              <a:rPr lang="en-US" sz="2000">
                <a:solidFill>
                  <a:srgbClr val="FFFFFF"/>
                </a:solidFill>
              </a:rPr>
              <a:t> 1992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rgbClr val="FFFFFF"/>
                </a:solidFill>
              </a:rPr>
              <a:t>Kandidati</a:t>
            </a:r>
            <a:r>
              <a:rPr lang="en-US" sz="2000">
                <a:solidFill>
                  <a:srgbClr val="FFFFFF"/>
                </a:solidFill>
              </a:rPr>
              <a:t>: Bush (R), Clinton (D), Perot (I)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rgbClr val="FFFFFF"/>
                </a:solidFill>
              </a:rPr>
              <a:t>Zmagal</a:t>
            </a:r>
            <a:r>
              <a:rPr lang="en-US" sz="2000">
                <a:solidFill>
                  <a:srgbClr val="FFFFFF"/>
                </a:solidFill>
              </a:rPr>
              <a:t> je Clinton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Clinton 43,0%, Bush 37,4%, Perot 18,9%</a:t>
            </a:r>
          </a:p>
        </p:txBody>
      </p:sp>
    </p:spTree>
    <p:extLst>
      <p:ext uri="{BB962C8B-B14F-4D97-AF65-F5344CB8AC3E}">
        <p14:creationId xmlns:p14="http://schemas.microsoft.com/office/powerpoint/2010/main" val="807335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7">
            <a:extLst>
              <a:ext uri="{FF2B5EF4-FFF2-40B4-BE49-F238E27FC236}">
                <a16:creationId xmlns:a16="http://schemas.microsoft.com/office/drawing/2014/main" id="{ECF157C5-282F-4C93-80F7-CCD7F4A43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8416393" cy="1511306"/>
          </a:xfrm>
          <a:custGeom>
            <a:avLst/>
            <a:gdLst>
              <a:gd name="connsiteX0" fmla="*/ 0 w 8416393"/>
              <a:gd name="connsiteY0" fmla="*/ 0 h 1511306"/>
              <a:gd name="connsiteX1" fmla="*/ 239486 w 8416393"/>
              <a:gd name="connsiteY1" fmla="*/ 0 h 1511306"/>
              <a:gd name="connsiteX2" fmla="*/ 1069788 w 8416393"/>
              <a:gd name="connsiteY2" fmla="*/ 0 h 1511306"/>
              <a:gd name="connsiteX3" fmla="*/ 1209568 w 8416393"/>
              <a:gd name="connsiteY3" fmla="*/ 0 h 1511306"/>
              <a:gd name="connsiteX4" fmla="*/ 1309274 w 8416393"/>
              <a:gd name="connsiteY4" fmla="*/ 0 h 1511306"/>
              <a:gd name="connsiteX5" fmla="*/ 2279356 w 8416393"/>
              <a:gd name="connsiteY5" fmla="*/ 0 h 1511306"/>
              <a:gd name="connsiteX6" fmla="*/ 2405743 w 8416393"/>
              <a:gd name="connsiteY6" fmla="*/ 0 h 1511306"/>
              <a:gd name="connsiteX7" fmla="*/ 2801131 w 8416393"/>
              <a:gd name="connsiteY7" fmla="*/ 0 h 1511306"/>
              <a:gd name="connsiteX8" fmla="*/ 3475531 w 8416393"/>
              <a:gd name="connsiteY8" fmla="*/ 0 h 1511306"/>
              <a:gd name="connsiteX9" fmla="*/ 3870919 w 8416393"/>
              <a:gd name="connsiteY9" fmla="*/ 0 h 1511306"/>
              <a:gd name="connsiteX10" fmla="*/ 7346605 w 8416393"/>
              <a:gd name="connsiteY10" fmla="*/ 0 h 1511306"/>
              <a:gd name="connsiteX11" fmla="*/ 8416393 w 8416393"/>
              <a:gd name="connsiteY11" fmla="*/ 0 h 1511306"/>
              <a:gd name="connsiteX12" fmla="*/ 7718776 w 8416393"/>
              <a:gd name="connsiteY12" fmla="*/ 1511301 h 1511306"/>
              <a:gd name="connsiteX13" fmla="*/ 6648988 w 8416393"/>
              <a:gd name="connsiteY13" fmla="*/ 1511301 h 1511306"/>
              <a:gd name="connsiteX14" fmla="*/ 3870920 w 8416393"/>
              <a:gd name="connsiteY14" fmla="*/ 1511301 h 1511306"/>
              <a:gd name="connsiteX15" fmla="*/ 3870920 w 8416393"/>
              <a:gd name="connsiteY15" fmla="*/ 1511304 h 1511306"/>
              <a:gd name="connsiteX16" fmla="*/ 3475531 w 8416393"/>
              <a:gd name="connsiteY16" fmla="*/ 1511304 h 1511306"/>
              <a:gd name="connsiteX17" fmla="*/ 3475531 w 8416393"/>
              <a:gd name="connsiteY17" fmla="*/ 1511306 h 1511306"/>
              <a:gd name="connsiteX18" fmla="*/ 2405743 w 8416393"/>
              <a:gd name="connsiteY18" fmla="*/ 1511306 h 1511306"/>
              <a:gd name="connsiteX19" fmla="*/ 2403199 w 8416393"/>
              <a:gd name="connsiteY19" fmla="*/ 1511306 h 1511306"/>
              <a:gd name="connsiteX20" fmla="*/ 2288996 w 8416393"/>
              <a:gd name="connsiteY20" fmla="*/ 1511306 h 1511306"/>
              <a:gd name="connsiteX21" fmla="*/ 2279356 w 8416393"/>
              <a:gd name="connsiteY21" fmla="*/ 1511306 h 1511306"/>
              <a:gd name="connsiteX22" fmla="*/ 1333411 w 8416393"/>
              <a:gd name="connsiteY22" fmla="*/ 1511306 h 1511306"/>
              <a:gd name="connsiteX23" fmla="*/ 1309274 w 8416393"/>
              <a:gd name="connsiteY23" fmla="*/ 1511306 h 1511306"/>
              <a:gd name="connsiteX24" fmla="*/ 1219208 w 8416393"/>
              <a:gd name="connsiteY24" fmla="*/ 1511306 h 1511306"/>
              <a:gd name="connsiteX25" fmla="*/ 1209568 w 8416393"/>
              <a:gd name="connsiteY25" fmla="*/ 1511306 h 1511306"/>
              <a:gd name="connsiteX26" fmla="*/ 1069788 w 8416393"/>
              <a:gd name="connsiteY26" fmla="*/ 1511306 h 1511306"/>
              <a:gd name="connsiteX27" fmla="*/ 239486 w 8416393"/>
              <a:gd name="connsiteY27" fmla="*/ 1511306 h 1511306"/>
              <a:gd name="connsiteX28" fmla="*/ 0 w 8416393"/>
              <a:gd name="connsiteY28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16393" h="1511306">
                <a:moveTo>
                  <a:pt x="0" y="0"/>
                </a:moveTo>
                <a:lnTo>
                  <a:pt x="239486" y="0"/>
                </a:lnTo>
                <a:lnTo>
                  <a:pt x="1069788" y="0"/>
                </a:lnTo>
                <a:lnTo>
                  <a:pt x="1209568" y="0"/>
                </a:lnTo>
                <a:lnTo>
                  <a:pt x="1309274" y="0"/>
                </a:lnTo>
                <a:lnTo>
                  <a:pt x="2279356" y="0"/>
                </a:lnTo>
                <a:lnTo>
                  <a:pt x="2405743" y="0"/>
                </a:lnTo>
                <a:lnTo>
                  <a:pt x="2801131" y="0"/>
                </a:lnTo>
                <a:lnTo>
                  <a:pt x="3475531" y="0"/>
                </a:lnTo>
                <a:lnTo>
                  <a:pt x="3870919" y="0"/>
                </a:lnTo>
                <a:lnTo>
                  <a:pt x="7346605" y="0"/>
                </a:lnTo>
                <a:lnTo>
                  <a:pt x="8416393" y="0"/>
                </a:lnTo>
                <a:lnTo>
                  <a:pt x="7718776" y="1511301"/>
                </a:lnTo>
                <a:lnTo>
                  <a:pt x="6648988" y="1511301"/>
                </a:lnTo>
                <a:lnTo>
                  <a:pt x="3870920" y="1511301"/>
                </a:lnTo>
                <a:lnTo>
                  <a:pt x="3870920" y="1511304"/>
                </a:lnTo>
                <a:lnTo>
                  <a:pt x="3475531" y="1511304"/>
                </a:lnTo>
                <a:lnTo>
                  <a:pt x="3475531" y="1511306"/>
                </a:lnTo>
                <a:lnTo>
                  <a:pt x="2405743" y="1511306"/>
                </a:lnTo>
                <a:lnTo>
                  <a:pt x="2403199" y="1511306"/>
                </a:lnTo>
                <a:lnTo>
                  <a:pt x="2288996" y="1511306"/>
                </a:lnTo>
                <a:lnTo>
                  <a:pt x="2279356" y="1511306"/>
                </a:lnTo>
                <a:lnTo>
                  <a:pt x="1333411" y="1511306"/>
                </a:lnTo>
                <a:lnTo>
                  <a:pt x="1309274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106978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D24D2E-CCB4-0D4E-B6D5-9FC6D53B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9884"/>
            <a:ext cx="6754845" cy="1096331"/>
          </a:xfrm>
        </p:spPr>
        <p:txBody>
          <a:bodyPr>
            <a:normAutofit/>
          </a:bodyPr>
          <a:lstStyle/>
          <a:p>
            <a:r>
              <a:rPr lang="en-SI" sz="3400">
                <a:solidFill>
                  <a:srgbClr val="303030"/>
                </a:solidFill>
              </a:rPr>
              <a:t>Muller-Satterhwaitov izrek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796896-3EC1-064D-AFE4-EE5240459C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1248" y="731520"/>
                <a:ext cx="10701507" cy="4254137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en-GB" sz="2400" b="1"/>
                  <a:t>Če je </a:t>
                </a:r>
                <a14:m>
                  <m:oMath xmlns:m="http://schemas.openxmlformats.org/officeDocument/2006/math">
                    <m:r>
                      <a:rPr lang="sl-SI" sz="24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sl-SI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sl-SI" sz="2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2400" b="1"/>
                  <a:t> in je </a:t>
                </a:r>
                <a:r>
                  <a:rPr lang="en-GB" sz="2400" b="1" err="1"/>
                  <a:t>moč</a:t>
                </a:r>
                <a:r>
                  <a:rPr lang="en-GB" sz="2400" b="1"/>
                  <a:t> </a:t>
                </a:r>
                <a:r>
                  <a:rPr lang="en-GB" sz="2400" b="1" err="1"/>
                  <a:t>množice</a:t>
                </a:r>
                <a:r>
                  <a:rPr lang="en-GB" sz="2400" b="1"/>
                  <a:t> </a:t>
                </a:r>
                <a:r>
                  <a:rPr lang="en-GB" sz="2400" b="1" err="1"/>
                  <a:t>izbir</a:t>
                </a:r>
                <a:r>
                  <a:rPr lang="en-GB" sz="2400" b="1"/>
                  <a:t>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400" b="1"/>
                  <a:t> </a:t>
                </a:r>
                <a:r>
                  <a:rPr lang="en-GB" sz="2400" b="1" err="1"/>
                  <a:t>vsaj</a:t>
                </a:r>
                <a:r>
                  <a:rPr lang="en-GB" sz="2400" b="1"/>
                  <a:t>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sz="2400" b="1"/>
                  <a:t>, </a:t>
                </a:r>
                <a:r>
                  <a:rPr lang="en-GB" sz="2400" b="1" err="1"/>
                  <a:t>potem</a:t>
                </a:r>
                <a:r>
                  <a:rPr lang="en-GB" sz="2400" b="1"/>
                  <a:t> je </a:t>
                </a:r>
                <a:r>
                  <a:rPr lang="en-GB" sz="2400" b="1" err="1"/>
                  <a:t>vsaka</a:t>
                </a:r>
                <a:r>
                  <a:rPr lang="en-GB" sz="2400" b="1"/>
                  <a:t> </a:t>
                </a:r>
                <a:r>
                  <a:rPr lang="en-GB" sz="2400" b="1" err="1"/>
                  <a:t>monotona</a:t>
                </a:r>
                <a:r>
                  <a:rPr lang="en-GB" sz="2400" b="1"/>
                  <a:t> </a:t>
                </a:r>
                <a:r>
                  <a:rPr lang="en-GB" sz="2400" b="1" err="1"/>
                  <a:t>funkcija</a:t>
                </a:r>
                <a:r>
                  <a:rPr lang="en-GB" sz="2400" b="1"/>
                  <a:t> </a:t>
                </a:r>
                <a:r>
                  <a:rPr lang="en-GB" sz="2400" b="1" err="1"/>
                  <a:t>socialne</a:t>
                </a:r>
                <a:r>
                  <a:rPr lang="en-GB" sz="2400" b="1"/>
                  <a:t> </a:t>
                </a:r>
                <a:r>
                  <a:rPr lang="en-GB" sz="2400" b="1" err="1"/>
                  <a:t>izbire</a:t>
                </a:r>
                <a:r>
                  <a:rPr lang="en-GB" sz="2400" b="1"/>
                  <a:t>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2400" b="1" i="1">
                        <a:latin typeface="Cambria Math" panose="02040503050406030204" pitchFamily="18" charset="0"/>
                      </a:rPr>
                      <m:t> : </m:t>
                    </m:r>
                    <m:sSup>
                      <m:sSup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400" b="1" i="1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sl-SI" sz="2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l-SI" sz="2400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sl-SI" sz="2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sl-SI" sz="2400" b="1" i="1"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p>
                    <m:r>
                      <a:rPr lang="en-GB" sz="2400" b="1" i="1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GB" sz="2400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400" b="1"/>
                  <a:t>, </a:t>
                </a:r>
                <a:r>
                  <a:rPr lang="en-GB" sz="2400" b="1" err="1"/>
                  <a:t>ki</a:t>
                </a:r>
                <a:r>
                  <a:rPr lang="en-GB" sz="2400" b="1"/>
                  <a:t> </a:t>
                </a:r>
                <a:r>
                  <a:rPr lang="en-GB" sz="2400" b="1" err="1"/>
                  <a:t>zadošča</a:t>
                </a:r>
                <a:r>
                  <a:rPr lang="en-GB" sz="2400" b="1"/>
                  <a:t> </a:t>
                </a:r>
                <a:r>
                  <a:rPr lang="en-GB" sz="2400" b="1" err="1"/>
                  <a:t>Paretovemu</a:t>
                </a:r>
                <a:r>
                  <a:rPr lang="en-GB" sz="2400" b="1"/>
                  <a:t> </a:t>
                </a:r>
                <a:r>
                  <a:rPr lang="en-GB" sz="2400" b="1" err="1"/>
                  <a:t>načelu</a:t>
                </a:r>
                <a:r>
                  <a:rPr lang="en-GB" sz="2400" b="1"/>
                  <a:t>, </a:t>
                </a:r>
                <a:r>
                  <a:rPr lang="en-GB" sz="2400" b="1" err="1"/>
                  <a:t>diktatorska</a:t>
                </a:r>
                <a:r>
                  <a:rPr lang="en-GB" sz="2400" b="1"/>
                  <a:t>.</a:t>
                </a:r>
              </a:p>
              <a:p>
                <a:pPr marL="0" indent="0">
                  <a:buNone/>
                </a:pPr>
                <a:endParaRPr lang="en-SI" sz="2400"/>
              </a:p>
              <a:p>
                <a:pPr marL="0" indent="0">
                  <a:buNone/>
                </a:pPr>
                <a:r>
                  <a:rPr lang="en-GB" sz="2400" err="1"/>
                  <a:t>Izrek</a:t>
                </a:r>
                <a:r>
                  <a:rPr lang="en-GB" sz="2400"/>
                  <a:t> se </a:t>
                </a:r>
                <a:r>
                  <a:rPr lang="en-GB" sz="2400" err="1"/>
                  <a:t>pogosto</a:t>
                </a:r>
                <a:r>
                  <a:rPr lang="en-GB" sz="2400"/>
                  <a:t> </a:t>
                </a:r>
                <a:r>
                  <a:rPr lang="en-GB" sz="2400" err="1"/>
                  <a:t>interpretira</a:t>
                </a:r>
                <a:r>
                  <a:rPr lang="en-GB" sz="2400"/>
                  <a:t> </a:t>
                </a:r>
                <a:r>
                  <a:rPr lang="en-GB" sz="2400" err="1"/>
                  <a:t>kot</a:t>
                </a:r>
                <a:r>
                  <a:rPr lang="en-GB" sz="2400"/>
                  <a:t> </a:t>
                </a:r>
                <a:r>
                  <a:rPr lang="en-GB" sz="2400" err="1"/>
                  <a:t>izjava</a:t>
                </a:r>
                <a:r>
                  <a:rPr lang="en-GB" sz="2400"/>
                  <a:t>, da </a:t>
                </a:r>
                <a:r>
                  <a:rPr lang="en-GB" sz="2400" err="1"/>
                  <a:t>poštene</a:t>
                </a:r>
                <a:r>
                  <a:rPr lang="en-GB" sz="2400"/>
                  <a:t> </a:t>
                </a:r>
                <a:r>
                  <a:rPr lang="en-GB" sz="2400" err="1"/>
                  <a:t>volitve</a:t>
                </a:r>
                <a:r>
                  <a:rPr lang="en-GB" sz="2400"/>
                  <a:t> </a:t>
                </a:r>
                <a:r>
                  <a:rPr lang="en-GB" sz="2400" err="1"/>
                  <a:t>niso</a:t>
                </a:r>
                <a:r>
                  <a:rPr lang="en-GB" sz="2400"/>
                  <a:t> </a:t>
                </a:r>
                <a:r>
                  <a:rPr lang="en-GB" sz="2400" err="1"/>
                  <a:t>mogoče</a:t>
                </a:r>
                <a:r>
                  <a:rPr lang="en-GB" sz="2400"/>
                  <a:t>, </a:t>
                </a:r>
                <a:r>
                  <a:rPr lang="en-GB" sz="2400" err="1"/>
                  <a:t>če</a:t>
                </a:r>
                <a:r>
                  <a:rPr lang="en-GB" sz="2400"/>
                  <a:t> </a:t>
                </a:r>
                <a:r>
                  <a:rPr lang="en-GB" sz="2400" err="1"/>
                  <a:t>imamo</a:t>
                </a:r>
                <a:r>
                  <a:rPr lang="en-GB" sz="2400"/>
                  <a:t> </a:t>
                </a:r>
                <a:r>
                  <a:rPr lang="en-GB" sz="2400" err="1"/>
                  <a:t>več</a:t>
                </a:r>
                <a:r>
                  <a:rPr lang="en-GB" sz="2400"/>
                  <a:t> </a:t>
                </a:r>
                <a:r>
                  <a:rPr lang="en-GB" sz="2400" err="1"/>
                  <a:t>kot</a:t>
                </a:r>
                <a:r>
                  <a:rPr lang="en-GB" sz="2400"/>
                  <a:t> </a:t>
                </a:r>
                <a:r>
                  <a:rPr lang="en-GB" sz="2400" err="1"/>
                  <a:t>dva</a:t>
                </a:r>
                <a:r>
                  <a:rPr lang="en-GB" sz="2400"/>
                  <a:t> </a:t>
                </a:r>
                <a:r>
                  <a:rPr lang="en-GB" sz="2400" err="1"/>
                  <a:t>kandidata</a:t>
                </a:r>
                <a:r>
                  <a:rPr lang="en-GB" sz="2400"/>
                  <a:t>.</a:t>
                </a:r>
              </a:p>
              <a:p>
                <a:pPr marL="0" indent="0">
                  <a:buNone/>
                </a:pPr>
                <a:endParaRPr lang="en-GB" sz="2400"/>
              </a:p>
              <a:p>
                <a:pPr marL="0" indent="0">
                  <a:buNone/>
                </a:pPr>
                <a:r>
                  <a:rPr lang="en-GB" sz="2400" err="1"/>
                  <a:t>Dokaz</a:t>
                </a:r>
                <a:r>
                  <a:rPr lang="en-GB" sz="2400"/>
                  <a:t> </a:t>
                </a:r>
                <a:r>
                  <a:rPr lang="en-GB" sz="2400" err="1"/>
                  <a:t>izreka</a:t>
                </a:r>
                <a:r>
                  <a:rPr lang="en-GB" sz="2400"/>
                  <a:t> je </a:t>
                </a:r>
                <a:r>
                  <a:rPr lang="en-GB" sz="2400" err="1"/>
                  <a:t>sicer</a:t>
                </a:r>
                <a:r>
                  <a:rPr lang="en-GB" sz="2400"/>
                  <a:t> </a:t>
                </a:r>
                <a:r>
                  <a:rPr lang="en-GB" sz="2400" err="1"/>
                  <a:t>elementaren</a:t>
                </a:r>
                <a:r>
                  <a:rPr lang="en-GB" sz="2400"/>
                  <a:t>, </a:t>
                </a:r>
                <a:r>
                  <a:rPr lang="en-GB" sz="2400" err="1"/>
                  <a:t>ampak</a:t>
                </a:r>
                <a:r>
                  <a:rPr lang="en-GB" sz="2400"/>
                  <a:t> ne </a:t>
                </a:r>
                <a:r>
                  <a:rPr lang="en-GB" sz="2400" err="1"/>
                  <a:t>povsem</a:t>
                </a:r>
                <a:r>
                  <a:rPr lang="en-GB" sz="2400"/>
                  <a:t> </a:t>
                </a:r>
                <a:r>
                  <a:rPr lang="en-GB" sz="2400" err="1"/>
                  <a:t>trivialen</a:t>
                </a:r>
                <a:r>
                  <a:rPr lang="en-GB" sz="240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796896-3EC1-064D-AFE4-EE5240459C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1248" y="731520"/>
                <a:ext cx="10701507" cy="4254137"/>
              </a:xfrm>
              <a:blipFill>
                <a:blip r:embed="rId2"/>
                <a:stretch>
                  <a:fillRect l="-829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54A9C5F1-B76A-4908-9A82-8F1CD0FB5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01743" y="5346700"/>
            <a:ext cx="4290257" cy="1511301"/>
          </a:xfrm>
          <a:custGeom>
            <a:avLst/>
            <a:gdLst>
              <a:gd name="connsiteX0" fmla="*/ 697617 w 4290257"/>
              <a:gd name="connsiteY0" fmla="*/ 0 h 1511301"/>
              <a:gd name="connsiteX1" fmla="*/ 4290257 w 4290257"/>
              <a:gd name="connsiteY1" fmla="*/ 0 h 1511301"/>
              <a:gd name="connsiteX2" fmla="*/ 4290257 w 4290257"/>
              <a:gd name="connsiteY2" fmla="*/ 1511301 h 1511301"/>
              <a:gd name="connsiteX3" fmla="*/ 2525897 w 4290257"/>
              <a:gd name="connsiteY3" fmla="*/ 1511301 h 1511301"/>
              <a:gd name="connsiteX4" fmla="*/ 0 w 4290257"/>
              <a:gd name="connsiteY4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0257" h="1511301">
                <a:moveTo>
                  <a:pt x="697617" y="0"/>
                </a:moveTo>
                <a:lnTo>
                  <a:pt x="4290257" y="0"/>
                </a:lnTo>
                <a:lnTo>
                  <a:pt x="4290257" y="1511301"/>
                </a:lnTo>
                <a:lnTo>
                  <a:pt x="2525897" y="1511301"/>
                </a:lnTo>
                <a:lnTo>
                  <a:pt x="0" y="1511301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07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7">
            <a:extLst>
              <a:ext uri="{FF2B5EF4-FFF2-40B4-BE49-F238E27FC236}">
                <a16:creationId xmlns:a16="http://schemas.microsoft.com/office/drawing/2014/main" id="{ECF157C5-282F-4C93-80F7-CCD7F4A43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8416393" cy="1511306"/>
          </a:xfrm>
          <a:custGeom>
            <a:avLst/>
            <a:gdLst>
              <a:gd name="connsiteX0" fmla="*/ 0 w 8416393"/>
              <a:gd name="connsiteY0" fmla="*/ 0 h 1511306"/>
              <a:gd name="connsiteX1" fmla="*/ 239486 w 8416393"/>
              <a:gd name="connsiteY1" fmla="*/ 0 h 1511306"/>
              <a:gd name="connsiteX2" fmla="*/ 1069788 w 8416393"/>
              <a:gd name="connsiteY2" fmla="*/ 0 h 1511306"/>
              <a:gd name="connsiteX3" fmla="*/ 1209568 w 8416393"/>
              <a:gd name="connsiteY3" fmla="*/ 0 h 1511306"/>
              <a:gd name="connsiteX4" fmla="*/ 1309274 w 8416393"/>
              <a:gd name="connsiteY4" fmla="*/ 0 h 1511306"/>
              <a:gd name="connsiteX5" fmla="*/ 2279356 w 8416393"/>
              <a:gd name="connsiteY5" fmla="*/ 0 h 1511306"/>
              <a:gd name="connsiteX6" fmla="*/ 2405743 w 8416393"/>
              <a:gd name="connsiteY6" fmla="*/ 0 h 1511306"/>
              <a:gd name="connsiteX7" fmla="*/ 2801131 w 8416393"/>
              <a:gd name="connsiteY7" fmla="*/ 0 h 1511306"/>
              <a:gd name="connsiteX8" fmla="*/ 3475531 w 8416393"/>
              <a:gd name="connsiteY8" fmla="*/ 0 h 1511306"/>
              <a:gd name="connsiteX9" fmla="*/ 3870919 w 8416393"/>
              <a:gd name="connsiteY9" fmla="*/ 0 h 1511306"/>
              <a:gd name="connsiteX10" fmla="*/ 7346605 w 8416393"/>
              <a:gd name="connsiteY10" fmla="*/ 0 h 1511306"/>
              <a:gd name="connsiteX11" fmla="*/ 8416393 w 8416393"/>
              <a:gd name="connsiteY11" fmla="*/ 0 h 1511306"/>
              <a:gd name="connsiteX12" fmla="*/ 7718776 w 8416393"/>
              <a:gd name="connsiteY12" fmla="*/ 1511301 h 1511306"/>
              <a:gd name="connsiteX13" fmla="*/ 6648988 w 8416393"/>
              <a:gd name="connsiteY13" fmla="*/ 1511301 h 1511306"/>
              <a:gd name="connsiteX14" fmla="*/ 3870920 w 8416393"/>
              <a:gd name="connsiteY14" fmla="*/ 1511301 h 1511306"/>
              <a:gd name="connsiteX15" fmla="*/ 3870920 w 8416393"/>
              <a:gd name="connsiteY15" fmla="*/ 1511304 h 1511306"/>
              <a:gd name="connsiteX16" fmla="*/ 3475531 w 8416393"/>
              <a:gd name="connsiteY16" fmla="*/ 1511304 h 1511306"/>
              <a:gd name="connsiteX17" fmla="*/ 3475531 w 8416393"/>
              <a:gd name="connsiteY17" fmla="*/ 1511306 h 1511306"/>
              <a:gd name="connsiteX18" fmla="*/ 2405743 w 8416393"/>
              <a:gd name="connsiteY18" fmla="*/ 1511306 h 1511306"/>
              <a:gd name="connsiteX19" fmla="*/ 2403199 w 8416393"/>
              <a:gd name="connsiteY19" fmla="*/ 1511306 h 1511306"/>
              <a:gd name="connsiteX20" fmla="*/ 2288996 w 8416393"/>
              <a:gd name="connsiteY20" fmla="*/ 1511306 h 1511306"/>
              <a:gd name="connsiteX21" fmla="*/ 2279356 w 8416393"/>
              <a:gd name="connsiteY21" fmla="*/ 1511306 h 1511306"/>
              <a:gd name="connsiteX22" fmla="*/ 1333411 w 8416393"/>
              <a:gd name="connsiteY22" fmla="*/ 1511306 h 1511306"/>
              <a:gd name="connsiteX23" fmla="*/ 1309274 w 8416393"/>
              <a:gd name="connsiteY23" fmla="*/ 1511306 h 1511306"/>
              <a:gd name="connsiteX24" fmla="*/ 1219208 w 8416393"/>
              <a:gd name="connsiteY24" fmla="*/ 1511306 h 1511306"/>
              <a:gd name="connsiteX25" fmla="*/ 1209568 w 8416393"/>
              <a:gd name="connsiteY25" fmla="*/ 1511306 h 1511306"/>
              <a:gd name="connsiteX26" fmla="*/ 1069788 w 8416393"/>
              <a:gd name="connsiteY26" fmla="*/ 1511306 h 1511306"/>
              <a:gd name="connsiteX27" fmla="*/ 239486 w 8416393"/>
              <a:gd name="connsiteY27" fmla="*/ 1511306 h 1511306"/>
              <a:gd name="connsiteX28" fmla="*/ 0 w 8416393"/>
              <a:gd name="connsiteY28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16393" h="1511306">
                <a:moveTo>
                  <a:pt x="0" y="0"/>
                </a:moveTo>
                <a:lnTo>
                  <a:pt x="239486" y="0"/>
                </a:lnTo>
                <a:lnTo>
                  <a:pt x="1069788" y="0"/>
                </a:lnTo>
                <a:lnTo>
                  <a:pt x="1209568" y="0"/>
                </a:lnTo>
                <a:lnTo>
                  <a:pt x="1309274" y="0"/>
                </a:lnTo>
                <a:lnTo>
                  <a:pt x="2279356" y="0"/>
                </a:lnTo>
                <a:lnTo>
                  <a:pt x="2405743" y="0"/>
                </a:lnTo>
                <a:lnTo>
                  <a:pt x="2801131" y="0"/>
                </a:lnTo>
                <a:lnTo>
                  <a:pt x="3475531" y="0"/>
                </a:lnTo>
                <a:lnTo>
                  <a:pt x="3870919" y="0"/>
                </a:lnTo>
                <a:lnTo>
                  <a:pt x="7346605" y="0"/>
                </a:lnTo>
                <a:lnTo>
                  <a:pt x="8416393" y="0"/>
                </a:lnTo>
                <a:lnTo>
                  <a:pt x="7718776" y="1511301"/>
                </a:lnTo>
                <a:lnTo>
                  <a:pt x="6648988" y="1511301"/>
                </a:lnTo>
                <a:lnTo>
                  <a:pt x="3870920" y="1511301"/>
                </a:lnTo>
                <a:lnTo>
                  <a:pt x="3870920" y="1511304"/>
                </a:lnTo>
                <a:lnTo>
                  <a:pt x="3475531" y="1511304"/>
                </a:lnTo>
                <a:lnTo>
                  <a:pt x="3475531" y="1511306"/>
                </a:lnTo>
                <a:lnTo>
                  <a:pt x="2405743" y="1511306"/>
                </a:lnTo>
                <a:lnTo>
                  <a:pt x="2403199" y="1511306"/>
                </a:lnTo>
                <a:lnTo>
                  <a:pt x="2288996" y="1511306"/>
                </a:lnTo>
                <a:lnTo>
                  <a:pt x="2279356" y="1511306"/>
                </a:lnTo>
                <a:lnTo>
                  <a:pt x="1333411" y="1511306"/>
                </a:lnTo>
                <a:lnTo>
                  <a:pt x="1309274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106978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D24D2E-CCB4-0D4E-B6D5-9FC6D53B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9884"/>
            <a:ext cx="6754845" cy="1096331"/>
          </a:xfrm>
        </p:spPr>
        <p:txBody>
          <a:bodyPr>
            <a:normAutofit/>
          </a:bodyPr>
          <a:lstStyle/>
          <a:p>
            <a:r>
              <a:rPr lang="en-SI" sz="3400">
                <a:solidFill>
                  <a:srgbClr val="303030"/>
                </a:solidFill>
              </a:rPr>
              <a:t>Izrek Arrowa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796896-3EC1-064D-AFE4-EE5240459C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1248" y="731520"/>
                <a:ext cx="10701507" cy="4254137"/>
              </a:xfrm>
            </p:spPr>
            <p:txBody>
              <a:bodyPr anchor="ctr"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sz="2400" b="1"/>
                  <a:t>Če je </a:t>
                </a:r>
                <a14:m>
                  <m:oMath xmlns:m="http://schemas.openxmlformats.org/officeDocument/2006/math">
                    <m:r>
                      <a:rPr lang="sl-SI" sz="24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sl-SI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sl-SI" sz="2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2400" b="1"/>
                  <a:t> in je </a:t>
                </a:r>
                <a:r>
                  <a:rPr lang="en-GB" sz="2400" b="1" err="1"/>
                  <a:t>moč</a:t>
                </a:r>
                <a:r>
                  <a:rPr lang="en-GB" sz="2400" b="1"/>
                  <a:t> </a:t>
                </a:r>
                <a:r>
                  <a:rPr lang="en-GB" sz="2400" b="1" err="1"/>
                  <a:t>množice</a:t>
                </a:r>
                <a:r>
                  <a:rPr lang="en-GB" sz="2400" b="1"/>
                  <a:t> </a:t>
                </a:r>
                <a:r>
                  <a:rPr lang="en-GB" sz="2400" b="1" err="1"/>
                  <a:t>izbir</a:t>
                </a:r>
                <a:r>
                  <a:rPr lang="en-GB" sz="2400" b="1"/>
                  <a:t>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400" b="1"/>
                  <a:t> </a:t>
                </a:r>
                <a:r>
                  <a:rPr lang="en-GB" sz="2400" b="1" err="1"/>
                  <a:t>vsaj</a:t>
                </a:r>
                <a:r>
                  <a:rPr lang="en-GB" sz="2400" b="1"/>
                  <a:t>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sz="2400" b="1"/>
                  <a:t>, </a:t>
                </a:r>
                <a:r>
                  <a:rPr lang="en-GB" sz="2400" b="1" err="1"/>
                  <a:t>potem</a:t>
                </a:r>
                <a:r>
                  <a:rPr lang="en-GB" sz="2400" b="1"/>
                  <a:t> je </a:t>
                </a:r>
                <a:r>
                  <a:rPr lang="en-GB" sz="2400" b="1" err="1"/>
                  <a:t>vsaka</a:t>
                </a:r>
                <a:r>
                  <a:rPr lang="en-GB" sz="2400" b="1"/>
                  <a:t>  </a:t>
                </a:r>
                <a:r>
                  <a:rPr lang="en-GB" sz="2400" b="1" err="1"/>
                  <a:t>funkcija</a:t>
                </a:r>
                <a:r>
                  <a:rPr lang="en-GB" sz="2400" b="1"/>
                  <a:t> </a:t>
                </a:r>
                <a:r>
                  <a:rPr lang="en-GB" sz="2400" b="1" err="1"/>
                  <a:t>socialne</a:t>
                </a:r>
                <a:r>
                  <a:rPr lang="en-GB" sz="2400" b="1"/>
                  <a:t> </a:t>
                </a:r>
                <a:r>
                  <a:rPr lang="en-GB" sz="2400" b="1" err="1"/>
                  <a:t>blaginje</a:t>
                </a:r>
                <a:r>
                  <a:rPr lang="en-GB" sz="2400" b="1"/>
                  <a:t>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2400" b="1" i="1">
                        <a:latin typeface="Cambria Math" panose="02040503050406030204" pitchFamily="18" charset="0"/>
                      </a:rPr>
                      <m:t> : </m:t>
                    </m:r>
                    <m:sSup>
                      <m:sSup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400" b="1" i="1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sl-SI" sz="2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l-SI" sz="2400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sl-SI" sz="2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sl-SI" sz="2400" b="1" i="1"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p>
                    <m:r>
                      <a:rPr lang="en-GB" sz="2400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sl-SI" sz="2400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sl-SI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sl-SI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b="1"/>
                  <a:t>, </a:t>
                </a:r>
                <a:r>
                  <a:rPr lang="en-GB" sz="2400" b="1" err="1"/>
                  <a:t>ki</a:t>
                </a:r>
                <a:r>
                  <a:rPr lang="en-GB" sz="2400" b="1"/>
                  <a:t> </a:t>
                </a:r>
                <a:r>
                  <a:rPr lang="en-GB" sz="2400" b="1" err="1"/>
                  <a:t>zadošča</a:t>
                </a:r>
                <a:r>
                  <a:rPr lang="en-GB" sz="2400" b="1"/>
                  <a:t> </a:t>
                </a:r>
                <a:r>
                  <a:rPr lang="en-GB" sz="2400" b="1" err="1"/>
                  <a:t>Paretovemu</a:t>
                </a:r>
                <a:r>
                  <a:rPr lang="en-GB" sz="2400" b="1"/>
                  <a:t> </a:t>
                </a:r>
                <a:r>
                  <a:rPr lang="en-GB" sz="2400" b="1" err="1"/>
                  <a:t>načelu</a:t>
                </a:r>
                <a:r>
                  <a:rPr lang="en-GB" sz="2400" b="1"/>
                  <a:t> in </a:t>
                </a:r>
                <a:r>
                  <a:rPr lang="en-GB" sz="2400" b="1" err="1"/>
                  <a:t>načelu</a:t>
                </a:r>
                <a:r>
                  <a:rPr lang="en-GB" sz="2400" b="1"/>
                  <a:t> o </a:t>
                </a:r>
                <a:r>
                  <a:rPr lang="en-GB" sz="2400" b="1" err="1"/>
                  <a:t>neodvisnosti</a:t>
                </a:r>
                <a:r>
                  <a:rPr lang="en-GB" sz="2400" b="1"/>
                  <a:t> od </a:t>
                </a:r>
                <a:r>
                  <a:rPr lang="en-GB" sz="2400" b="1" err="1"/>
                  <a:t>irelevantnih</a:t>
                </a:r>
                <a:r>
                  <a:rPr lang="en-GB" sz="2400" b="1"/>
                  <a:t> </a:t>
                </a:r>
                <a:r>
                  <a:rPr lang="en-GB" sz="2400" b="1" err="1"/>
                  <a:t>alternativ</a:t>
                </a:r>
                <a:r>
                  <a:rPr lang="en-GB" sz="2400" b="1"/>
                  <a:t>, </a:t>
                </a:r>
                <a:r>
                  <a:rPr lang="en-GB" sz="2400" b="1" err="1"/>
                  <a:t>diktatorska</a:t>
                </a:r>
                <a:r>
                  <a:rPr lang="en-GB" sz="2400" b="1"/>
                  <a:t>.</a:t>
                </a:r>
              </a:p>
              <a:p>
                <a:pPr marL="0" indent="0">
                  <a:buNone/>
                </a:pPr>
                <a:endParaRPr lang="en-GB" sz="2400"/>
              </a:p>
              <a:p>
                <a:pPr marL="0" indent="0">
                  <a:buNone/>
                </a:pPr>
                <a:r>
                  <a:rPr lang="en-SI" sz="2400"/>
                  <a:t>Paretovo načelu za funkcije socialne blaginje: če je v vseh preferencah iz seznama </a:t>
                </a:r>
                <a14:m>
                  <m:oMath xmlns:m="http://schemas.openxmlformats.org/officeDocument/2006/math">
                    <m:r>
                      <a:rPr lang="en-SI" sz="240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SI" sz="2400"/>
                  <a:t> pred </a:t>
                </a:r>
                <a14:m>
                  <m:oMath xmlns:m="http://schemas.openxmlformats.org/officeDocument/2006/math">
                    <m:r>
                      <a:rPr lang="en-SI" sz="240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SI" sz="2400"/>
                  <a:t>, bo tudi v preferenci skupine </a:t>
                </a:r>
                <a14:m>
                  <m:oMath xmlns:m="http://schemas.openxmlformats.org/officeDocument/2006/math">
                    <m:r>
                      <a:rPr lang="en-SI" sz="240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SI" sz="2400"/>
                  <a:t> pred </a:t>
                </a:r>
                <a14:m>
                  <m:oMath xmlns:m="http://schemas.openxmlformats.org/officeDocument/2006/math">
                    <m:r>
                      <a:rPr lang="en-SI" sz="240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SI" sz="2400"/>
                  <a:t>.</a:t>
                </a:r>
              </a:p>
              <a:p>
                <a:pPr marL="0" indent="0">
                  <a:buNone/>
                </a:pPr>
                <a:endParaRPr lang="en-SI" sz="2400"/>
              </a:p>
              <a:p>
                <a:pPr marL="0" indent="0">
                  <a:buNone/>
                </a:pPr>
                <a:r>
                  <a:rPr lang="en-SI" sz="2400"/>
                  <a:t>Načelo IIA: Če je pri enem seznamu preferenc funkcija postavila </a:t>
                </a:r>
                <a14:m>
                  <m:oMath xmlns:m="http://schemas.openxmlformats.org/officeDocument/2006/math">
                    <m:r>
                      <a:rPr lang="en-SI" sz="240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SI" sz="2400"/>
                  <a:t> pred </a:t>
                </a:r>
                <a14:m>
                  <m:oMath xmlns:m="http://schemas.openxmlformats.org/officeDocument/2006/math">
                    <m:r>
                      <a:rPr lang="en-SI" sz="240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SI" sz="2400"/>
                  <a:t>, ga mora tudi pri drugem, če je medsebojen položaj izbir </a:t>
                </a:r>
                <a14:m>
                  <m:oMath xmlns:m="http://schemas.openxmlformats.org/officeDocument/2006/math">
                    <m:r>
                      <a:rPr lang="en-SI" sz="240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SI" sz="2400"/>
                  <a:t> in </a:t>
                </a:r>
                <a14:m>
                  <m:oMath xmlns:m="http://schemas.openxmlformats.org/officeDocument/2006/math">
                    <m:r>
                      <a:rPr lang="en-SI" sz="240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SI" sz="2400"/>
                  <a:t> enak pri obeh seznamih. </a:t>
                </a:r>
              </a:p>
              <a:p>
                <a:pPr marL="0" indent="0">
                  <a:buNone/>
                </a:pPr>
                <a:endParaRPr lang="en-SI" sz="2400"/>
              </a:p>
              <a:p>
                <a:pPr marL="0" indent="0">
                  <a:buNone/>
                </a:pPr>
                <a:r>
                  <a:rPr lang="en-SI" sz="2400"/>
                  <a:t>Kenneth Arrow je leta 1972 prejel Nobelovo nagrado za ekonomijo.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796896-3EC1-064D-AFE4-EE5240459C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1248" y="731520"/>
                <a:ext cx="10701507" cy="4254137"/>
              </a:xfrm>
              <a:blipFill>
                <a:blip r:embed="rId2"/>
                <a:stretch>
                  <a:fillRect l="-829" t="-595" r="-711" b="-893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54A9C5F1-B76A-4908-9A82-8F1CD0FB5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01743" y="5346700"/>
            <a:ext cx="4290257" cy="1511301"/>
          </a:xfrm>
          <a:custGeom>
            <a:avLst/>
            <a:gdLst>
              <a:gd name="connsiteX0" fmla="*/ 697617 w 4290257"/>
              <a:gd name="connsiteY0" fmla="*/ 0 h 1511301"/>
              <a:gd name="connsiteX1" fmla="*/ 4290257 w 4290257"/>
              <a:gd name="connsiteY1" fmla="*/ 0 h 1511301"/>
              <a:gd name="connsiteX2" fmla="*/ 4290257 w 4290257"/>
              <a:gd name="connsiteY2" fmla="*/ 1511301 h 1511301"/>
              <a:gd name="connsiteX3" fmla="*/ 2525897 w 4290257"/>
              <a:gd name="connsiteY3" fmla="*/ 1511301 h 1511301"/>
              <a:gd name="connsiteX4" fmla="*/ 0 w 4290257"/>
              <a:gd name="connsiteY4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0257" h="1511301">
                <a:moveTo>
                  <a:pt x="697617" y="0"/>
                </a:moveTo>
                <a:lnTo>
                  <a:pt x="4290257" y="0"/>
                </a:lnTo>
                <a:lnTo>
                  <a:pt x="4290257" y="1511301"/>
                </a:lnTo>
                <a:lnTo>
                  <a:pt x="2525897" y="1511301"/>
                </a:lnTo>
                <a:lnTo>
                  <a:pt x="0" y="1511301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301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D588D-B110-DE4E-ACC7-0BEA8FB99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Liberalni paradoks</a:t>
            </a:r>
          </a:p>
        </p:txBody>
      </p:sp>
      <p:pic>
        <p:nvPicPr>
          <p:cNvPr id="7" name="Content Placeholder 6" descr="A person in a suit standing in front of a crowd&#10;&#10;Description automatically generated">
            <a:extLst>
              <a:ext uri="{FF2B5EF4-FFF2-40B4-BE49-F238E27FC236}">
                <a16:creationId xmlns:a16="http://schemas.microsoft.com/office/drawing/2014/main" id="{37794A3C-EB43-404D-AC1F-73C049B10C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18063" y="787400"/>
            <a:ext cx="3187700" cy="5278438"/>
          </a:xfrm>
        </p:spPr>
      </p:pic>
      <p:pic>
        <p:nvPicPr>
          <p:cNvPr id="9" name="Content Placeholder 8" descr="A picture containing person, photo, text, newspaper&#10;&#10;Description automatically generated">
            <a:extLst>
              <a:ext uri="{FF2B5EF4-FFF2-40B4-BE49-F238E27FC236}">
                <a16:creationId xmlns:a16="http://schemas.microsoft.com/office/drawing/2014/main" id="{0886ABA7-B45D-FC49-AE85-125BF64369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88313" y="787400"/>
            <a:ext cx="3427413" cy="5278438"/>
          </a:xfrm>
        </p:spPr>
      </p:pic>
    </p:spTree>
    <p:extLst>
      <p:ext uri="{BB962C8B-B14F-4D97-AF65-F5344CB8AC3E}">
        <p14:creationId xmlns:p14="http://schemas.microsoft.com/office/powerpoint/2010/main" val="2459777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7">
            <a:extLst>
              <a:ext uri="{FF2B5EF4-FFF2-40B4-BE49-F238E27FC236}">
                <a16:creationId xmlns:a16="http://schemas.microsoft.com/office/drawing/2014/main" id="{ECF157C5-282F-4C93-80F7-CCD7F4A43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8416393" cy="1511306"/>
          </a:xfrm>
          <a:custGeom>
            <a:avLst/>
            <a:gdLst>
              <a:gd name="connsiteX0" fmla="*/ 0 w 8416393"/>
              <a:gd name="connsiteY0" fmla="*/ 0 h 1511306"/>
              <a:gd name="connsiteX1" fmla="*/ 239486 w 8416393"/>
              <a:gd name="connsiteY1" fmla="*/ 0 h 1511306"/>
              <a:gd name="connsiteX2" fmla="*/ 1069788 w 8416393"/>
              <a:gd name="connsiteY2" fmla="*/ 0 h 1511306"/>
              <a:gd name="connsiteX3" fmla="*/ 1209568 w 8416393"/>
              <a:gd name="connsiteY3" fmla="*/ 0 h 1511306"/>
              <a:gd name="connsiteX4" fmla="*/ 1309274 w 8416393"/>
              <a:gd name="connsiteY4" fmla="*/ 0 h 1511306"/>
              <a:gd name="connsiteX5" fmla="*/ 2279356 w 8416393"/>
              <a:gd name="connsiteY5" fmla="*/ 0 h 1511306"/>
              <a:gd name="connsiteX6" fmla="*/ 2405743 w 8416393"/>
              <a:gd name="connsiteY6" fmla="*/ 0 h 1511306"/>
              <a:gd name="connsiteX7" fmla="*/ 2801131 w 8416393"/>
              <a:gd name="connsiteY7" fmla="*/ 0 h 1511306"/>
              <a:gd name="connsiteX8" fmla="*/ 3475531 w 8416393"/>
              <a:gd name="connsiteY8" fmla="*/ 0 h 1511306"/>
              <a:gd name="connsiteX9" fmla="*/ 3870919 w 8416393"/>
              <a:gd name="connsiteY9" fmla="*/ 0 h 1511306"/>
              <a:gd name="connsiteX10" fmla="*/ 7346605 w 8416393"/>
              <a:gd name="connsiteY10" fmla="*/ 0 h 1511306"/>
              <a:gd name="connsiteX11" fmla="*/ 8416393 w 8416393"/>
              <a:gd name="connsiteY11" fmla="*/ 0 h 1511306"/>
              <a:gd name="connsiteX12" fmla="*/ 7718776 w 8416393"/>
              <a:gd name="connsiteY12" fmla="*/ 1511301 h 1511306"/>
              <a:gd name="connsiteX13" fmla="*/ 6648988 w 8416393"/>
              <a:gd name="connsiteY13" fmla="*/ 1511301 h 1511306"/>
              <a:gd name="connsiteX14" fmla="*/ 3870920 w 8416393"/>
              <a:gd name="connsiteY14" fmla="*/ 1511301 h 1511306"/>
              <a:gd name="connsiteX15" fmla="*/ 3870920 w 8416393"/>
              <a:gd name="connsiteY15" fmla="*/ 1511304 h 1511306"/>
              <a:gd name="connsiteX16" fmla="*/ 3475531 w 8416393"/>
              <a:gd name="connsiteY16" fmla="*/ 1511304 h 1511306"/>
              <a:gd name="connsiteX17" fmla="*/ 3475531 w 8416393"/>
              <a:gd name="connsiteY17" fmla="*/ 1511306 h 1511306"/>
              <a:gd name="connsiteX18" fmla="*/ 2405743 w 8416393"/>
              <a:gd name="connsiteY18" fmla="*/ 1511306 h 1511306"/>
              <a:gd name="connsiteX19" fmla="*/ 2403199 w 8416393"/>
              <a:gd name="connsiteY19" fmla="*/ 1511306 h 1511306"/>
              <a:gd name="connsiteX20" fmla="*/ 2288996 w 8416393"/>
              <a:gd name="connsiteY20" fmla="*/ 1511306 h 1511306"/>
              <a:gd name="connsiteX21" fmla="*/ 2279356 w 8416393"/>
              <a:gd name="connsiteY21" fmla="*/ 1511306 h 1511306"/>
              <a:gd name="connsiteX22" fmla="*/ 1333411 w 8416393"/>
              <a:gd name="connsiteY22" fmla="*/ 1511306 h 1511306"/>
              <a:gd name="connsiteX23" fmla="*/ 1309274 w 8416393"/>
              <a:gd name="connsiteY23" fmla="*/ 1511306 h 1511306"/>
              <a:gd name="connsiteX24" fmla="*/ 1219208 w 8416393"/>
              <a:gd name="connsiteY24" fmla="*/ 1511306 h 1511306"/>
              <a:gd name="connsiteX25" fmla="*/ 1209568 w 8416393"/>
              <a:gd name="connsiteY25" fmla="*/ 1511306 h 1511306"/>
              <a:gd name="connsiteX26" fmla="*/ 1069788 w 8416393"/>
              <a:gd name="connsiteY26" fmla="*/ 1511306 h 1511306"/>
              <a:gd name="connsiteX27" fmla="*/ 239486 w 8416393"/>
              <a:gd name="connsiteY27" fmla="*/ 1511306 h 1511306"/>
              <a:gd name="connsiteX28" fmla="*/ 0 w 8416393"/>
              <a:gd name="connsiteY28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16393" h="1511306">
                <a:moveTo>
                  <a:pt x="0" y="0"/>
                </a:moveTo>
                <a:lnTo>
                  <a:pt x="239486" y="0"/>
                </a:lnTo>
                <a:lnTo>
                  <a:pt x="1069788" y="0"/>
                </a:lnTo>
                <a:lnTo>
                  <a:pt x="1209568" y="0"/>
                </a:lnTo>
                <a:lnTo>
                  <a:pt x="1309274" y="0"/>
                </a:lnTo>
                <a:lnTo>
                  <a:pt x="2279356" y="0"/>
                </a:lnTo>
                <a:lnTo>
                  <a:pt x="2405743" y="0"/>
                </a:lnTo>
                <a:lnTo>
                  <a:pt x="2801131" y="0"/>
                </a:lnTo>
                <a:lnTo>
                  <a:pt x="3475531" y="0"/>
                </a:lnTo>
                <a:lnTo>
                  <a:pt x="3870919" y="0"/>
                </a:lnTo>
                <a:lnTo>
                  <a:pt x="7346605" y="0"/>
                </a:lnTo>
                <a:lnTo>
                  <a:pt x="8416393" y="0"/>
                </a:lnTo>
                <a:lnTo>
                  <a:pt x="7718776" y="1511301"/>
                </a:lnTo>
                <a:lnTo>
                  <a:pt x="6648988" y="1511301"/>
                </a:lnTo>
                <a:lnTo>
                  <a:pt x="3870920" y="1511301"/>
                </a:lnTo>
                <a:lnTo>
                  <a:pt x="3870920" y="1511304"/>
                </a:lnTo>
                <a:lnTo>
                  <a:pt x="3475531" y="1511304"/>
                </a:lnTo>
                <a:lnTo>
                  <a:pt x="3475531" y="1511306"/>
                </a:lnTo>
                <a:lnTo>
                  <a:pt x="2405743" y="1511306"/>
                </a:lnTo>
                <a:lnTo>
                  <a:pt x="2403199" y="1511306"/>
                </a:lnTo>
                <a:lnTo>
                  <a:pt x="2288996" y="1511306"/>
                </a:lnTo>
                <a:lnTo>
                  <a:pt x="2279356" y="1511306"/>
                </a:lnTo>
                <a:lnTo>
                  <a:pt x="1333411" y="1511306"/>
                </a:lnTo>
                <a:lnTo>
                  <a:pt x="1309274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106978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D24D2E-CCB4-0D4E-B6D5-9FC6D53B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9884"/>
            <a:ext cx="6754845" cy="1096331"/>
          </a:xfrm>
        </p:spPr>
        <p:txBody>
          <a:bodyPr>
            <a:normAutofit/>
          </a:bodyPr>
          <a:lstStyle/>
          <a:p>
            <a:r>
              <a:rPr lang="en-SI" sz="3400">
                <a:solidFill>
                  <a:srgbClr val="303030"/>
                </a:solidFill>
              </a:rPr>
              <a:t>Liberalni paradoks (Amartya Sen)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796896-3EC1-064D-AFE4-EE5240459C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1248" y="731520"/>
                <a:ext cx="10701507" cy="4254137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en-GB" sz="2400" b="1"/>
                  <a:t>Če je </a:t>
                </a:r>
                <a14:m>
                  <m:oMath xmlns:m="http://schemas.openxmlformats.org/officeDocument/2006/math">
                    <m:r>
                      <a:rPr lang="sl-SI" sz="24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sl-SI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sl-SI" sz="2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2400" b="1"/>
                  <a:t> in je </a:t>
                </a:r>
                <a:r>
                  <a:rPr lang="en-GB" sz="2400" b="1" err="1"/>
                  <a:t>moč</a:t>
                </a:r>
                <a:r>
                  <a:rPr lang="en-GB" sz="2400" b="1"/>
                  <a:t> </a:t>
                </a:r>
                <a:r>
                  <a:rPr lang="en-GB" sz="2400" b="1" err="1"/>
                  <a:t>množice</a:t>
                </a:r>
                <a:r>
                  <a:rPr lang="en-GB" sz="2400" b="1"/>
                  <a:t> </a:t>
                </a:r>
                <a:r>
                  <a:rPr lang="en-GB" sz="2400" b="1" err="1"/>
                  <a:t>izbir</a:t>
                </a:r>
                <a:r>
                  <a:rPr lang="en-GB" sz="2400" b="1"/>
                  <a:t>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400" b="1"/>
                  <a:t> </a:t>
                </a:r>
                <a:r>
                  <a:rPr lang="en-GB" sz="2400" b="1" err="1"/>
                  <a:t>vsaj</a:t>
                </a:r>
                <a:r>
                  <a:rPr lang="en-GB" sz="2400" b="1"/>
                  <a:t> </a:t>
                </a:r>
                <a14:m>
                  <m:oMath xmlns:m="http://schemas.openxmlformats.org/officeDocument/2006/math">
                    <m:r>
                      <a:rPr lang="sl-SI" sz="2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2400" b="1"/>
                  <a:t>, </a:t>
                </a:r>
                <a:r>
                  <a:rPr lang="en-GB" sz="2400" b="1" err="1"/>
                  <a:t>potem</a:t>
                </a:r>
                <a:r>
                  <a:rPr lang="en-GB" sz="2400" b="1"/>
                  <a:t> ne </a:t>
                </a:r>
                <a:r>
                  <a:rPr lang="en-GB" sz="2400" b="1" err="1"/>
                  <a:t>obstaja</a:t>
                </a:r>
                <a:r>
                  <a:rPr lang="en-GB" sz="2400" b="1"/>
                  <a:t> </a:t>
                </a:r>
                <a:r>
                  <a:rPr lang="en-GB" sz="2400" b="1" err="1"/>
                  <a:t>funkcija</a:t>
                </a:r>
                <a:r>
                  <a:rPr lang="en-GB" sz="2400" b="1"/>
                  <a:t> </a:t>
                </a:r>
                <a:r>
                  <a:rPr lang="en-GB" sz="2400" b="1" err="1"/>
                  <a:t>socialne</a:t>
                </a:r>
                <a:r>
                  <a:rPr lang="en-GB" sz="2400" b="1"/>
                  <a:t> </a:t>
                </a:r>
                <a:r>
                  <a:rPr lang="en-GB" sz="2400" b="1" err="1"/>
                  <a:t>blaginje</a:t>
                </a:r>
                <a:r>
                  <a:rPr lang="en-GB" sz="2400" b="1"/>
                  <a:t>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2400" b="1" i="1">
                        <a:latin typeface="Cambria Math" panose="02040503050406030204" pitchFamily="18" charset="0"/>
                      </a:rPr>
                      <m:t> : </m:t>
                    </m:r>
                    <m:sSup>
                      <m:sSup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400" b="1" i="1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sl-SI" sz="2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l-SI" sz="2400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sl-SI" sz="2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sl-SI" sz="2400" b="1" i="1"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p>
                    <m:r>
                      <a:rPr lang="en-GB" sz="2400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sl-SI" sz="2400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sl-SI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sl-SI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b="1"/>
                  <a:t>, </a:t>
                </a:r>
                <a:r>
                  <a:rPr lang="en-GB" sz="2400" b="1" err="1"/>
                  <a:t>ki</a:t>
                </a:r>
                <a:r>
                  <a:rPr lang="en-GB" sz="2400" b="1"/>
                  <a:t> </a:t>
                </a:r>
                <a:r>
                  <a:rPr lang="en-GB" sz="2400" b="1" err="1"/>
                  <a:t>zadošča</a:t>
                </a:r>
                <a:r>
                  <a:rPr lang="en-GB" sz="2400" b="1"/>
                  <a:t> </a:t>
                </a:r>
                <a:r>
                  <a:rPr lang="en-GB" sz="2400" b="1" err="1"/>
                  <a:t>Paretovemu</a:t>
                </a:r>
                <a:r>
                  <a:rPr lang="en-GB" sz="2400" b="1"/>
                  <a:t> </a:t>
                </a:r>
                <a:r>
                  <a:rPr lang="en-GB" sz="2400" b="1" err="1"/>
                  <a:t>načelu</a:t>
                </a:r>
                <a:r>
                  <a:rPr lang="en-GB" sz="2400" b="1"/>
                  <a:t> in </a:t>
                </a:r>
                <a:r>
                  <a:rPr lang="en-GB" sz="2400" b="1" err="1"/>
                  <a:t>minimalnemu</a:t>
                </a:r>
                <a:r>
                  <a:rPr lang="en-GB" sz="2400" b="1"/>
                  <a:t> </a:t>
                </a:r>
                <a:r>
                  <a:rPr lang="en-GB" sz="2400" b="1" err="1"/>
                  <a:t>načelu</a:t>
                </a:r>
                <a:r>
                  <a:rPr lang="en-GB" sz="2400" b="1"/>
                  <a:t> </a:t>
                </a:r>
                <a:r>
                  <a:rPr lang="en-GB" sz="2400" b="1" err="1"/>
                  <a:t>liberalizma</a:t>
                </a:r>
                <a:r>
                  <a:rPr lang="en-GB" sz="2400" b="1"/>
                  <a:t>.</a:t>
                </a:r>
              </a:p>
              <a:p>
                <a:pPr marL="0" indent="0">
                  <a:buNone/>
                </a:pPr>
                <a:endParaRPr lang="en-GB" sz="2400"/>
              </a:p>
              <a:p>
                <a:pPr marL="0" indent="0">
                  <a:buNone/>
                </a:pPr>
                <a:r>
                  <a:rPr lang="en-SI" sz="2400"/>
                  <a:t>Minimalno načelo liberalizma: funkcija socialne blaginje zadošča minimalnemu načelu liberalizma, če obstajata vsaj dva posameznika in vsaj štiri (ne nujno različne) izbire, da vsak od dveh posameznikov odloča o medsebojni končni razvrstitvi dveh izbir.</a:t>
                </a:r>
              </a:p>
              <a:p>
                <a:pPr marL="0" indent="0">
                  <a:buNone/>
                </a:pPr>
                <a:endParaRPr lang="en-SI" sz="2400"/>
              </a:p>
              <a:p>
                <a:pPr marL="0" indent="0">
                  <a:buNone/>
                </a:pPr>
                <a:r>
                  <a:rPr lang="en-SI" sz="2400"/>
                  <a:t>Amartya Sen  je leta 1998 prejel Nobelovo nagrado za ekonomijo.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796896-3EC1-064D-AFE4-EE5240459C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1248" y="731520"/>
                <a:ext cx="10701507" cy="4254137"/>
              </a:xfrm>
              <a:blipFill>
                <a:blip r:embed="rId2"/>
                <a:stretch>
                  <a:fillRect l="-829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54A9C5F1-B76A-4908-9A82-8F1CD0FB5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01743" y="5346700"/>
            <a:ext cx="4290257" cy="1511301"/>
          </a:xfrm>
          <a:custGeom>
            <a:avLst/>
            <a:gdLst>
              <a:gd name="connsiteX0" fmla="*/ 697617 w 4290257"/>
              <a:gd name="connsiteY0" fmla="*/ 0 h 1511301"/>
              <a:gd name="connsiteX1" fmla="*/ 4290257 w 4290257"/>
              <a:gd name="connsiteY1" fmla="*/ 0 h 1511301"/>
              <a:gd name="connsiteX2" fmla="*/ 4290257 w 4290257"/>
              <a:gd name="connsiteY2" fmla="*/ 1511301 h 1511301"/>
              <a:gd name="connsiteX3" fmla="*/ 2525897 w 4290257"/>
              <a:gd name="connsiteY3" fmla="*/ 1511301 h 1511301"/>
              <a:gd name="connsiteX4" fmla="*/ 0 w 4290257"/>
              <a:gd name="connsiteY4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0257" h="1511301">
                <a:moveTo>
                  <a:pt x="697617" y="0"/>
                </a:moveTo>
                <a:lnTo>
                  <a:pt x="4290257" y="0"/>
                </a:lnTo>
                <a:lnTo>
                  <a:pt x="4290257" y="1511301"/>
                </a:lnTo>
                <a:lnTo>
                  <a:pt x="2525897" y="1511301"/>
                </a:lnTo>
                <a:lnTo>
                  <a:pt x="0" y="1511301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725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71B86-666B-3B4C-9E0E-509410E4C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Pluralnostno glasovanje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8BD277-213D-B648-8470-D0C4E545259E}"/>
              </a:ext>
            </a:extLst>
          </p:cNvPr>
          <p:cNvSpPr txBox="1"/>
          <p:nvPr/>
        </p:nvSpPr>
        <p:spPr>
          <a:xfrm>
            <a:off x="4038600" y="3081403"/>
            <a:ext cx="7188199" cy="3439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Volivci</a:t>
            </a:r>
            <a:r>
              <a:rPr lang="en-US"/>
              <a:t> </a:t>
            </a:r>
            <a:r>
              <a:rPr lang="en-US" err="1"/>
              <a:t>javijo</a:t>
            </a:r>
            <a:r>
              <a:rPr lang="en-US"/>
              <a:t> </a:t>
            </a:r>
            <a:r>
              <a:rPr lang="en-US" err="1"/>
              <a:t>samo</a:t>
            </a:r>
            <a:r>
              <a:rPr lang="en-US"/>
              <a:t> </a:t>
            </a:r>
            <a:r>
              <a:rPr lang="en-US" err="1"/>
              <a:t>svojo</a:t>
            </a:r>
            <a:r>
              <a:rPr lang="en-US"/>
              <a:t> </a:t>
            </a:r>
            <a:r>
              <a:rPr lang="en-US" err="1"/>
              <a:t>prvo</a:t>
            </a:r>
            <a:r>
              <a:rPr lang="en-US"/>
              <a:t> </a:t>
            </a:r>
            <a:r>
              <a:rPr lang="en-US" err="1"/>
              <a:t>izbiro</a:t>
            </a:r>
            <a:r>
              <a:rPr lang="en-US"/>
              <a:t>, </a:t>
            </a:r>
            <a:r>
              <a:rPr lang="en-US" err="1"/>
              <a:t>zmaga</a:t>
            </a:r>
            <a:r>
              <a:rPr lang="en-US"/>
              <a:t> </a:t>
            </a:r>
            <a:r>
              <a:rPr lang="en-US" err="1"/>
              <a:t>tisti</a:t>
            </a:r>
            <a:r>
              <a:rPr lang="en-US"/>
              <a:t>, </a:t>
            </a:r>
            <a:r>
              <a:rPr lang="en-US" err="1"/>
              <a:t>ki</a:t>
            </a:r>
            <a:r>
              <a:rPr lang="en-US"/>
              <a:t> </a:t>
            </a:r>
            <a:r>
              <a:rPr lang="en-US" err="1"/>
              <a:t>ima</a:t>
            </a:r>
            <a:r>
              <a:rPr lang="en-US"/>
              <a:t> </a:t>
            </a:r>
            <a:r>
              <a:rPr lang="en-US" err="1"/>
              <a:t>največ</a:t>
            </a:r>
            <a:r>
              <a:rPr lang="en-US"/>
              <a:t> </a:t>
            </a:r>
            <a:r>
              <a:rPr lang="en-US" err="1"/>
              <a:t>glasov</a:t>
            </a:r>
            <a:r>
              <a:rPr lang="en-US"/>
              <a:t> (</a:t>
            </a:r>
            <a:r>
              <a:rPr lang="en-US" err="1"/>
              <a:t>pluralnost</a:t>
            </a:r>
            <a:r>
              <a:rPr lang="en-US"/>
              <a:t> </a:t>
            </a:r>
            <a:r>
              <a:rPr lang="en-US" err="1"/>
              <a:t>glasov</a:t>
            </a:r>
            <a:r>
              <a:rPr lang="en-US"/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u="sng"/>
              <a:t>Clinton 44</a:t>
            </a:r>
            <a:r>
              <a:rPr lang="en-US"/>
              <a:t>, Bush 39, Perot 20.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Ni </a:t>
            </a:r>
            <a:r>
              <a:rPr lang="en-US" err="1"/>
              <a:t>prava</a:t>
            </a:r>
            <a:r>
              <a:rPr lang="en-US"/>
              <a:t> </a:t>
            </a:r>
            <a:r>
              <a:rPr lang="en-US" err="1"/>
              <a:t>preferenčna</a:t>
            </a:r>
            <a:r>
              <a:rPr lang="en-US"/>
              <a:t> </a:t>
            </a:r>
            <a:r>
              <a:rPr lang="en-US" err="1"/>
              <a:t>metoda</a:t>
            </a:r>
            <a:r>
              <a:rPr lang="en-US"/>
              <a:t>, </a:t>
            </a:r>
            <a:r>
              <a:rPr lang="en-US" err="1"/>
              <a:t>ker</a:t>
            </a:r>
            <a:r>
              <a:rPr lang="en-US"/>
              <a:t> ne </a:t>
            </a:r>
            <a:r>
              <a:rPr lang="en-US" err="1"/>
              <a:t>upošteva</a:t>
            </a:r>
            <a:r>
              <a:rPr lang="en-US"/>
              <a:t> </a:t>
            </a:r>
            <a:r>
              <a:rPr lang="en-US" err="1"/>
              <a:t>celotnih</a:t>
            </a:r>
            <a:r>
              <a:rPr lang="en-US"/>
              <a:t> </a:t>
            </a:r>
            <a:r>
              <a:rPr lang="en-US" err="1"/>
              <a:t>preferenc</a:t>
            </a:r>
            <a:r>
              <a:rPr lang="en-US"/>
              <a:t> </a:t>
            </a:r>
            <a:r>
              <a:rPr lang="en-US" err="1"/>
              <a:t>volovce</a:t>
            </a:r>
            <a:r>
              <a:rPr lang="en-US"/>
              <a:t>, </a:t>
            </a:r>
            <a:r>
              <a:rPr lang="en-US" err="1"/>
              <a:t>temveč</a:t>
            </a:r>
            <a:r>
              <a:rPr lang="en-US"/>
              <a:t> le </a:t>
            </a:r>
            <a:r>
              <a:rPr lang="en-US" err="1"/>
              <a:t>prva</a:t>
            </a:r>
            <a:r>
              <a:rPr lang="en-US"/>
              <a:t> </a:t>
            </a:r>
            <a:r>
              <a:rPr lang="en-US" err="1"/>
              <a:t>mesta</a:t>
            </a:r>
            <a:r>
              <a:rPr lang="en-US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Zmaga</a:t>
            </a:r>
            <a:r>
              <a:rPr lang="en-US"/>
              <a:t> </a:t>
            </a:r>
            <a:r>
              <a:rPr lang="en-US" err="1"/>
              <a:t>lahko</a:t>
            </a:r>
            <a:r>
              <a:rPr lang="en-US"/>
              <a:t> </a:t>
            </a:r>
            <a:r>
              <a:rPr lang="en-US" err="1"/>
              <a:t>nekdo</a:t>
            </a:r>
            <a:r>
              <a:rPr lang="en-US"/>
              <a:t>, </a:t>
            </a:r>
            <a:r>
              <a:rPr lang="en-US" err="1"/>
              <a:t>ki</a:t>
            </a:r>
            <a:r>
              <a:rPr lang="en-US"/>
              <a:t> </a:t>
            </a:r>
            <a:r>
              <a:rPr lang="en-US" err="1"/>
              <a:t>nima</a:t>
            </a:r>
            <a:r>
              <a:rPr lang="en-US"/>
              <a:t> </a:t>
            </a:r>
            <a:r>
              <a:rPr lang="en-US" err="1"/>
              <a:t>večine</a:t>
            </a:r>
            <a:r>
              <a:rPr lang="en-US"/>
              <a:t> </a:t>
            </a:r>
            <a:r>
              <a:rPr lang="en-US" err="1"/>
              <a:t>glasov</a:t>
            </a:r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448CE5-C9EF-DA42-A513-8C1AA600C3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833239"/>
              </p:ext>
            </p:extLst>
          </p:nvPr>
        </p:nvGraphicFramePr>
        <p:xfrm>
          <a:off x="4038600" y="780297"/>
          <a:ext cx="7188200" cy="18981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2421">
                  <a:extLst>
                    <a:ext uri="{9D8B030D-6E8A-4147-A177-3AD203B41FA5}">
                      <a16:colId xmlns:a16="http://schemas.microsoft.com/office/drawing/2014/main" val="3162482448"/>
                    </a:ext>
                  </a:extLst>
                </a:gridCol>
                <a:gridCol w="951831">
                  <a:extLst>
                    <a:ext uri="{9D8B030D-6E8A-4147-A177-3AD203B41FA5}">
                      <a16:colId xmlns:a16="http://schemas.microsoft.com/office/drawing/2014/main" val="2003913522"/>
                    </a:ext>
                  </a:extLst>
                </a:gridCol>
                <a:gridCol w="1027240">
                  <a:extLst>
                    <a:ext uri="{9D8B030D-6E8A-4147-A177-3AD203B41FA5}">
                      <a16:colId xmlns:a16="http://schemas.microsoft.com/office/drawing/2014/main" val="3245629123"/>
                    </a:ext>
                  </a:extLst>
                </a:gridCol>
                <a:gridCol w="1114147">
                  <a:extLst>
                    <a:ext uri="{9D8B030D-6E8A-4147-A177-3AD203B41FA5}">
                      <a16:colId xmlns:a16="http://schemas.microsoft.com/office/drawing/2014/main" val="1245204727"/>
                    </a:ext>
                  </a:extLst>
                </a:gridCol>
                <a:gridCol w="1027240">
                  <a:extLst>
                    <a:ext uri="{9D8B030D-6E8A-4147-A177-3AD203B41FA5}">
                      <a16:colId xmlns:a16="http://schemas.microsoft.com/office/drawing/2014/main" val="1324532224"/>
                    </a:ext>
                  </a:extLst>
                </a:gridCol>
                <a:gridCol w="1027240">
                  <a:extLst>
                    <a:ext uri="{9D8B030D-6E8A-4147-A177-3AD203B41FA5}">
                      <a16:colId xmlns:a16="http://schemas.microsoft.com/office/drawing/2014/main" val="3330110178"/>
                    </a:ext>
                  </a:extLst>
                </a:gridCol>
                <a:gridCol w="1148081">
                  <a:extLst>
                    <a:ext uri="{9D8B030D-6E8A-4147-A177-3AD203B41FA5}">
                      <a16:colId xmlns:a16="http://schemas.microsoft.com/office/drawing/2014/main" val="2060664254"/>
                    </a:ext>
                  </a:extLst>
                </a:gridCol>
              </a:tblGrid>
              <a:tr h="402367">
                <a:tc>
                  <a:txBody>
                    <a:bodyPr/>
                    <a:lstStyle/>
                    <a:p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94305" marT="94305" marB="94305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36 volivcev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94305" marT="94305" marB="94305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8 volivcev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94305" marT="94305" marB="94305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30 volivcev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94305" marT="94305" marB="94305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9 volivcev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94305" marT="94305" marB="94305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7 volivcev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94305" marT="94305" marB="94305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13 volivcev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94305" marT="94305" marB="94305"/>
                </a:tc>
                <a:extLst>
                  <a:ext uri="{0D108BD9-81ED-4DB2-BD59-A6C34878D82A}">
                    <a16:rowId xmlns:a16="http://schemas.microsoft.com/office/drawing/2014/main" val="3154146781"/>
                  </a:ext>
                </a:extLst>
              </a:tr>
              <a:tr h="335306">
                <a:tc>
                  <a:txBody>
                    <a:bodyPr/>
                    <a:lstStyle/>
                    <a:p>
                      <a:r>
                        <a:rPr lang="en-SI" sz="1600"/>
                        <a:t>Clinton 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extLst>
                  <a:ext uri="{0D108BD9-81ED-4DB2-BD59-A6C34878D82A}">
                    <a16:rowId xmlns:a16="http://schemas.microsoft.com/office/drawing/2014/main" val="3383969197"/>
                  </a:ext>
                </a:extLst>
              </a:tr>
              <a:tr h="335306">
                <a:tc>
                  <a:txBody>
                    <a:bodyPr/>
                    <a:lstStyle/>
                    <a:p>
                      <a:r>
                        <a:rPr lang="en-SI" sz="1600"/>
                        <a:t>Bush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extLst>
                  <a:ext uri="{0D108BD9-81ED-4DB2-BD59-A6C34878D82A}">
                    <a16:rowId xmlns:a16="http://schemas.microsoft.com/office/drawing/2014/main" val="952501016"/>
                  </a:ext>
                </a:extLst>
              </a:tr>
              <a:tr h="335306">
                <a:tc>
                  <a:txBody>
                    <a:bodyPr/>
                    <a:lstStyle/>
                    <a:p>
                      <a:r>
                        <a:rPr lang="en-SI" sz="1600"/>
                        <a:t>Perot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extLst>
                  <a:ext uri="{0D108BD9-81ED-4DB2-BD59-A6C34878D82A}">
                    <a16:rowId xmlns:a16="http://schemas.microsoft.com/office/drawing/2014/main" val="448512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8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71B86-666B-3B4C-9E0E-509410E4C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Glasovanje</a:t>
            </a: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za </a:t>
            </a:r>
            <a:r>
              <a:rPr lang="en-US" sz="26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dva</a:t>
            </a: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(approval voting)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8BD277-213D-B648-8470-D0C4E545259E}"/>
              </a:ext>
            </a:extLst>
          </p:cNvPr>
          <p:cNvSpPr txBox="1"/>
          <p:nvPr/>
        </p:nvSpPr>
        <p:spPr>
          <a:xfrm>
            <a:off x="4038600" y="3222172"/>
            <a:ext cx="7188199" cy="2954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Vsak</a:t>
            </a:r>
            <a:r>
              <a:rPr lang="en-US"/>
              <a:t> </a:t>
            </a:r>
            <a:r>
              <a:rPr lang="en-US" err="1"/>
              <a:t>volivec</a:t>
            </a:r>
            <a:r>
              <a:rPr lang="en-US"/>
              <a:t> </a:t>
            </a:r>
            <a:r>
              <a:rPr lang="en-US" err="1"/>
              <a:t>javi</a:t>
            </a:r>
            <a:r>
              <a:rPr lang="en-US"/>
              <a:t> </a:t>
            </a:r>
            <a:r>
              <a:rPr lang="en-US" err="1"/>
              <a:t>dva</a:t>
            </a:r>
            <a:r>
              <a:rPr lang="en-US"/>
              <a:t> </a:t>
            </a:r>
            <a:r>
              <a:rPr lang="en-US" err="1"/>
              <a:t>kandidata</a:t>
            </a:r>
            <a:r>
              <a:rPr lang="en-US"/>
              <a:t>, </a:t>
            </a:r>
            <a:r>
              <a:rPr lang="en-US" err="1"/>
              <a:t>ki</a:t>
            </a:r>
            <a:r>
              <a:rPr lang="en-US"/>
              <a:t> se mu </a:t>
            </a:r>
            <a:r>
              <a:rPr lang="en-US" err="1"/>
              <a:t>zdita</a:t>
            </a:r>
            <a:r>
              <a:rPr lang="en-US"/>
              <a:t> </a:t>
            </a:r>
            <a:r>
              <a:rPr lang="en-US" err="1"/>
              <a:t>primerna</a:t>
            </a: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Clinton 60, Bush 60, </a:t>
            </a:r>
            <a:r>
              <a:rPr lang="en-US" u="sng"/>
              <a:t>Perot 86</a:t>
            </a:r>
            <a:r>
              <a:rPr lang="en-US"/>
              <a:t>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V </a:t>
            </a:r>
            <a:r>
              <a:rPr lang="en-US" err="1"/>
              <a:t>primeru</a:t>
            </a:r>
            <a:r>
              <a:rPr lang="en-US"/>
              <a:t> </a:t>
            </a:r>
            <a:r>
              <a:rPr lang="en-US" err="1"/>
              <a:t>treh</a:t>
            </a:r>
            <a:r>
              <a:rPr lang="en-US"/>
              <a:t> </a:t>
            </a:r>
            <a:r>
              <a:rPr lang="en-US" err="1"/>
              <a:t>kandidatov</a:t>
            </a:r>
            <a:r>
              <a:rPr lang="en-US"/>
              <a:t> </a:t>
            </a:r>
            <a:r>
              <a:rPr lang="en-US" err="1"/>
              <a:t>bo</a:t>
            </a:r>
            <a:r>
              <a:rPr lang="en-US"/>
              <a:t> </a:t>
            </a:r>
            <a:r>
              <a:rPr lang="en-US" err="1"/>
              <a:t>zmagovalec</a:t>
            </a:r>
            <a:r>
              <a:rPr lang="en-US"/>
              <a:t> </a:t>
            </a:r>
            <a:r>
              <a:rPr lang="en-US" err="1"/>
              <a:t>imel</a:t>
            </a:r>
            <a:r>
              <a:rPr lang="en-US"/>
              <a:t> </a:t>
            </a:r>
            <a:r>
              <a:rPr lang="en-US" err="1"/>
              <a:t>podporo</a:t>
            </a:r>
            <a:r>
              <a:rPr lang="en-US"/>
              <a:t> </a:t>
            </a:r>
            <a:r>
              <a:rPr lang="en-US" err="1"/>
              <a:t>večine</a:t>
            </a:r>
            <a:r>
              <a:rPr lang="en-US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Primer “</a:t>
            </a:r>
            <a:r>
              <a:rPr lang="en-US" b="1"/>
              <a:t>approval voting” </a:t>
            </a:r>
            <a:r>
              <a:rPr lang="en-US" b="1" err="1"/>
              <a:t>metode</a:t>
            </a:r>
            <a:r>
              <a:rPr lang="en-US"/>
              <a:t>. Prava “</a:t>
            </a:r>
            <a:r>
              <a:rPr lang="en-US" err="1"/>
              <a:t>aproval</a:t>
            </a:r>
            <a:r>
              <a:rPr lang="en-US"/>
              <a:t>” </a:t>
            </a:r>
            <a:r>
              <a:rPr lang="en-US" err="1"/>
              <a:t>metoda</a:t>
            </a:r>
            <a:r>
              <a:rPr lang="en-US"/>
              <a:t> je, </a:t>
            </a:r>
            <a:r>
              <a:rPr lang="en-US" err="1"/>
              <a:t>če</a:t>
            </a:r>
            <a:r>
              <a:rPr lang="en-US"/>
              <a:t> </a:t>
            </a:r>
            <a:r>
              <a:rPr lang="en-US" err="1"/>
              <a:t>lahko</a:t>
            </a:r>
            <a:r>
              <a:rPr lang="en-US"/>
              <a:t> </a:t>
            </a:r>
            <a:r>
              <a:rPr lang="en-US" err="1"/>
              <a:t>volivci</a:t>
            </a:r>
            <a:r>
              <a:rPr lang="en-US"/>
              <a:t> </a:t>
            </a:r>
            <a:r>
              <a:rPr lang="en-US" err="1"/>
              <a:t>izrazijo</a:t>
            </a:r>
            <a:r>
              <a:rPr lang="en-US"/>
              <a:t> </a:t>
            </a:r>
            <a:r>
              <a:rPr lang="en-US" err="1"/>
              <a:t>poljubno</a:t>
            </a:r>
            <a:r>
              <a:rPr lang="en-US"/>
              <a:t> </a:t>
            </a:r>
            <a:r>
              <a:rPr lang="en-US" err="1"/>
              <a:t>odobravanj</a:t>
            </a:r>
            <a:r>
              <a:rPr lang="en-US"/>
              <a:t>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0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448CE5-C9EF-DA42-A513-8C1AA600C3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766556"/>
              </p:ext>
            </p:extLst>
          </p:nvPr>
        </p:nvGraphicFramePr>
        <p:xfrm>
          <a:off x="3870542" y="819816"/>
          <a:ext cx="7356257" cy="18981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4028">
                  <a:extLst>
                    <a:ext uri="{9D8B030D-6E8A-4147-A177-3AD203B41FA5}">
                      <a16:colId xmlns:a16="http://schemas.microsoft.com/office/drawing/2014/main" val="3162482448"/>
                    </a:ext>
                  </a:extLst>
                </a:gridCol>
                <a:gridCol w="1002295">
                  <a:extLst>
                    <a:ext uri="{9D8B030D-6E8A-4147-A177-3AD203B41FA5}">
                      <a16:colId xmlns:a16="http://schemas.microsoft.com/office/drawing/2014/main" val="2003913522"/>
                    </a:ext>
                  </a:extLst>
                </a:gridCol>
                <a:gridCol w="1056242">
                  <a:extLst>
                    <a:ext uri="{9D8B030D-6E8A-4147-A177-3AD203B41FA5}">
                      <a16:colId xmlns:a16="http://schemas.microsoft.com/office/drawing/2014/main" val="3245629123"/>
                    </a:ext>
                  </a:extLst>
                </a:gridCol>
                <a:gridCol w="1145604">
                  <a:extLst>
                    <a:ext uri="{9D8B030D-6E8A-4147-A177-3AD203B41FA5}">
                      <a16:colId xmlns:a16="http://schemas.microsoft.com/office/drawing/2014/main" val="1245204727"/>
                    </a:ext>
                  </a:extLst>
                </a:gridCol>
                <a:gridCol w="1056242">
                  <a:extLst>
                    <a:ext uri="{9D8B030D-6E8A-4147-A177-3AD203B41FA5}">
                      <a16:colId xmlns:a16="http://schemas.microsoft.com/office/drawing/2014/main" val="1324532224"/>
                    </a:ext>
                  </a:extLst>
                </a:gridCol>
                <a:gridCol w="1056242">
                  <a:extLst>
                    <a:ext uri="{9D8B030D-6E8A-4147-A177-3AD203B41FA5}">
                      <a16:colId xmlns:a16="http://schemas.microsoft.com/office/drawing/2014/main" val="3330110178"/>
                    </a:ext>
                  </a:extLst>
                </a:gridCol>
                <a:gridCol w="1145604">
                  <a:extLst>
                    <a:ext uri="{9D8B030D-6E8A-4147-A177-3AD203B41FA5}">
                      <a16:colId xmlns:a16="http://schemas.microsoft.com/office/drawing/2014/main" val="2060664254"/>
                    </a:ext>
                  </a:extLst>
                </a:gridCol>
              </a:tblGrid>
              <a:tr h="468673">
                <a:tc>
                  <a:txBody>
                    <a:bodyPr/>
                    <a:lstStyle/>
                    <a:p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94305" marT="94305" marB="94305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36 volivcev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94305" marT="94305" marB="94305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8</a:t>
                      </a:r>
                    </a:p>
                    <a:p>
                      <a:r>
                        <a:rPr lang="en-SI" sz="1600"/>
                        <a:t>volivcev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94305" marT="94305" marB="94305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30 </a:t>
                      </a:r>
                    </a:p>
                    <a:p>
                      <a:r>
                        <a:rPr lang="en-SI" sz="1600"/>
                        <a:t>volivcev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94305" marT="94305" marB="94305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9 </a:t>
                      </a:r>
                    </a:p>
                    <a:p>
                      <a:r>
                        <a:rPr lang="en-SI" sz="1600"/>
                        <a:t>volivcev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94305" marT="94305" marB="94305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7 </a:t>
                      </a:r>
                    </a:p>
                    <a:p>
                      <a:r>
                        <a:rPr lang="en-SI" sz="1600"/>
                        <a:t>volivcev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94305" marT="94305" marB="94305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13 </a:t>
                      </a:r>
                    </a:p>
                    <a:p>
                      <a:r>
                        <a:rPr lang="en-SI" sz="1600"/>
                        <a:t>volivcev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94305" marT="94305" marB="94305"/>
                </a:tc>
                <a:extLst>
                  <a:ext uri="{0D108BD9-81ED-4DB2-BD59-A6C34878D82A}">
                    <a16:rowId xmlns:a16="http://schemas.microsoft.com/office/drawing/2014/main" val="3154146781"/>
                  </a:ext>
                </a:extLst>
              </a:tr>
              <a:tr h="390561">
                <a:tc>
                  <a:txBody>
                    <a:bodyPr/>
                    <a:lstStyle/>
                    <a:p>
                      <a:r>
                        <a:rPr lang="en-SI" sz="1600"/>
                        <a:t>Clinton 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✓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✓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I" sz="1600"/>
                        <a:t>✓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I" sz="1600"/>
                        <a:t>✓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extLst>
                  <a:ext uri="{0D108BD9-81ED-4DB2-BD59-A6C34878D82A}">
                    <a16:rowId xmlns:a16="http://schemas.microsoft.com/office/drawing/2014/main" val="3383969197"/>
                  </a:ext>
                </a:extLst>
              </a:tr>
              <a:tr h="390561">
                <a:tc>
                  <a:txBody>
                    <a:bodyPr/>
                    <a:lstStyle/>
                    <a:p>
                      <a:r>
                        <a:rPr lang="en-SI" sz="1600"/>
                        <a:t>Bush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I" sz="1600"/>
                        <a:t>✓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I" sz="1600"/>
                        <a:t>✓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I" sz="1600"/>
                        <a:t>✓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I" sz="1600"/>
                        <a:t>✓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extLst>
                  <a:ext uri="{0D108BD9-81ED-4DB2-BD59-A6C34878D82A}">
                    <a16:rowId xmlns:a16="http://schemas.microsoft.com/office/drawing/2014/main" val="952501016"/>
                  </a:ext>
                </a:extLst>
              </a:tr>
              <a:tr h="390561">
                <a:tc>
                  <a:txBody>
                    <a:bodyPr/>
                    <a:lstStyle/>
                    <a:p>
                      <a:r>
                        <a:rPr lang="en-SI" sz="1600"/>
                        <a:t>Perot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I" sz="1600"/>
                        <a:t>✓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I" sz="1600"/>
                        <a:t>✓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I" sz="1600"/>
                        <a:t>✓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I" sz="1600"/>
                        <a:t>✓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extLst>
                  <a:ext uri="{0D108BD9-81ED-4DB2-BD59-A6C34878D82A}">
                    <a16:rowId xmlns:a16="http://schemas.microsoft.com/office/drawing/2014/main" val="448512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276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71B86-666B-3B4C-9E0E-509410E4C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Metoda takojšnjega drugega kroga (instant runoff)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8BD277-213D-B648-8470-D0C4E545259E}"/>
              </a:ext>
            </a:extLst>
          </p:cNvPr>
          <p:cNvSpPr txBox="1"/>
          <p:nvPr/>
        </p:nvSpPr>
        <p:spPr>
          <a:xfrm>
            <a:off x="4038600" y="2655518"/>
            <a:ext cx="7188199" cy="4202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Če</a:t>
            </a:r>
            <a:r>
              <a:rPr lang="en-US"/>
              <a:t> </a:t>
            </a:r>
            <a:r>
              <a:rPr lang="en-US" err="1"/>
              <a:t>nobeden</a:t>
            </a:r>
            <a:r>
              <a:rPr lang="en-US"/>
              <a:t> od </a:t>
            </a:r>
            <a:r>
              <a:rPr lang="en-US" err="1"/>
              <a:t>kandidatov</a:t>
            </a:r>
            <a:r>
              <a:rPr lang="en-US"/>
              <a:t> </a:t>
            </a:r>
            <a:r>
              <a:rPr lang="en-US" err="1"/>
              <a:t>nima</a:t>
            </a:r>
            <a:r>
              <a:rPr lang="en-US"/>
              <a:t> </a:t>
            </a:r>
            <a:r>
              <a:rPr lang="en-US" err="1"/>
              <a:t>večine</a:t>
            </a:r>
            <a:r>
              <a:rPr lang="en-US"/>
              <a:t> </a:t>
            </a:r>
            <a:r>
              <a:rPr lang="en-US" err="1"/>
              <a:t>prvih</a:t>
            </a:r>
            <a:r>
              <a:rPr lang="en-US"/>
              <a:t> </a:t>
            </a:r>
            <a:r>
              <a:rPr lang="en-US" err="1"/>
              <a:t>mest</a:t>
            </a:r>
            <a:r>
              <a:rPr lang="en-US"/>
              <a:t>,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prva</a:t>
            </a:r>
            <a:r>
              <a:rPr lang="en-US"/>
              <a:t> </a:t>
            </a:r>
            <a:r>
              <a:rPr lang="en-US" err="1"/>
              <a:t>dva</a:t>
            </a:r>
            <a:r>
              <a:rPr lang="en-US"/>
              <a:t> </a:t>
            </a:r>
            <a:r>
              <a:rPr lang="en-US" err="1"/>
              <a:t>kandidata</a:t>
            </a:r>
            <a:r>
              <a:rPr lang="en-US"/>
              <a:t> glede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pluralnostno</a:t>
            </a:r>
            <a:r>
              <a:rPr lang="en-US"/>
              <a:t> </a:t>
            </a:r>
            <a:r>
              <a:rPr lang="en-US" err="1"/>
              <a:t>metodo</a:t>
            </a:r>
            <a:r>
              <a:rPr lang="en-US"/>
              <a:t>  v </a:t>
            </a:r>
            <a:r>
              <a:rPr lang="en-US" err="1"/>
              <a:t>drugem</a:t>
            </a:r>
            <a:r>
              <a:rPr lang="en-US"/>
              <a:t> </a:t>
            </a:r>
            <a:r>
              <a:rPr lang="en-US" err="1"/>
              <a:t>krogu</a:t>
            </a:r>
            <a:r>
              <a:rPr lang="en-US"/>
              <a:t> </a:t>
            </a:r>
            <a:r>
              <a:rPr lang="en-US" err="1"/>
              <a:t>razdelita</a:t>
            </a:r>
            <a:r>
              <a:rPr lang="en-US"/>
              <a:t> </a:t>
            </a:r>
            <a:r>
              <a:rPr lang="en-US" err="1"/>
              <a:t>glasove</a:t>
            </a:r>
            <a:r>
              <a:rPr lang="en-US"/>
              <a:t> </a:t>
            </a:r>
            <a:r>
              <a:rPr lang="en-US" err="1"/>
              <a:t>tretjega</a:t>
            </a:r>
            <a:r>
              <a:rPr lang="en-US"/>
              <a:t> </a:t>
            </a:r>
            <a:r>
              <a:rPr lang="en-US" err="1"/>
              <a:t>kandidata</a:t>
            </a:r>
            <a:r>
              <a:rPr lang="en-US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Clinton 44+7=51, </a:t>
            </a:r>
            <a:r>
              <a:rPr lang="en-US" u="sng"/>
              <a:t>Bush 39+13=52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Metodo</a:t>
            </a:r>
            <a:r>
              <a:rPr lang="en-US"/>
              <a:t> </a:t>
            </a:r>
            <a:r>
              <a:rPr lang="en-US" err="1"/>
              <a:t>lahko</a:t>
            </a:r>
            <a:r>
              <a:rPr lang="en-US"/>
              <a:t> </a:t>
            </a:r>
            <a:r>
              <a:rPr lang="en-US" err="1"/>
              <a:t>posplošimo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več</a:t>
            </a:r>
            <a:r>
              <a:rPr lang="en-US"/>
              <a:t> </a:t>
            </a:r>
            <a:r>
              <a:rPr lang="en-US" err="1"/>
              <a:t>kandidatov</a:t>
            </a:r>
            <a:r>
              <a:rPr lang="en-US"/>
              <a:t>, </a:t>
            </a:r>
            <a:r>
              <a:rPr lang="en-US" err="1"/>
              <a:t>tako</a:t>
            </a:r>
            <a:r>
              <a:rPr lang="en-US"/>
              <a:t> da </a:t>
            </a:r>
            <a:r>
              <a:rPr lang="en-US" err="1"/>
              <a:t>postopoma</a:t>
            </a:r>
            <a:r>
              <a:rPr lang="en-US"/>
              <a:t> </a:t>
            </a:r>
            <a:r>
              <a:rPr lang="en-US" err="1"/>
              <a:t>izločamo</a:t>
            </a:r>
            <a:r>
              <a:rPr lang="en-US"/>
              <a:t> candidate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Primer </a:t>
            </a:r>
            <a:r>
              <a:rPr lang="en-US" err="1"/>
              <a:t>prave</a:t>
            </a:r>
            <a:r>
              <a:rPr lang="en-US"/>
              <a:t> </a:t>
            </a:r>
            <a:r>
              <a:rPr lang="en-US" b="1" err="1"/>
              <a:t>preferenčne</a:t>
            </a:r>
            <a:r>
              <a:rPr lang="en-US" b="1"/>
              <a:t> </a:t>
            </a:r>
            <a:r>
              <a:rPr lang="en-US" b="1" err="1"/>
              <a:t>metode</a:t>
            </a:r>
            <a:r>
              <a:rPr lang="en-US"/>
              <a:t>, </a:t>
            </a:r>
            <a:r>
              <a:rPr lang="en-US" err="1"/>
              <a:t>ker</a:t>
            </a:r>
            <a:r>
              <a:rPr lang="en-US"/>
              <a:t> </a:t>
            </a:r>
            <a:r>
              <a:rPr lang="en-US" err="1"/>
              <a:t>dejansko</a:t>
            </a:r>
            <a:r>
              <a:rPr lang="en-US"/>
              <a:t> </a:t>
            </a:r>
            <a:r>
              <a:rPr lang="en-US" err="1"/>
              <a:t>upošteva</a:t>
            </a:r>
            <a:r>
              <a:rPr lang="en-US"/>
              <a:t> </a:t>
            </a:r>
            <a:r>
              <a:rPr lang="en-US" err="1"/>
              <a:t>rangiranja</a:t>
            </a:r>
            <a:r>
              <a:rPr lang="en-US"/>
              <a:t> </a:t>
            </a:r>
            <a:r>
              <a:rPr lang="en-US" err="1"/>
              <a:t>kandidatov</a:t>
            </a:r>
            <a:endParaRPr lang="en-US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Ceneje</a:t>
            </a:r>
            <a:r>
              <a:rPr lang="en-US"/>
              <a:t>, </a:t>
            </a:r>
            <a:r>
              <a:rPr lang="en-US" err="1"/>
              <a:t>kot</a:t>
            </a:r>
            <a:r>
              <a:rPr lang="en-US"/>
              <a:t> </a:t>
            </a:r>
            <a:r>
              <a:rPr lang="en-US" err="1"/>
              <a:t>če</a:t>
            </a:r>
            <a:r>
              <a:rPr lang="en-US"/>
              <a:t> </a:t>
            </a:r>
            <a:r>
              <a:rPr lang="en-US" err="1"/>
              <a:t>dejansko</a:t>
            </a:r>
            <a:r>
              <a:rPr lang="en-US"/>
              <a:t> </a:t>
            </a:r>
            <a:r>
              <a:rPr lang="en-US" err="1"/>
              <a:t>izvajamo</a:t>
            </a:r>
            <a:r>
              <a:rPr lang="en-US"/>
              <a:t> </a:t>
            </a:r>
            <a:r>
              <a:rPr lang="en-US" err="1"/>
              <a:t>drugi</a:t>
            </a:r>
            <a:r>
              <a:rPr lang="en-US"/>
              <a:t> </a:t>
            </a:r>
            <a:r>
              <a:rPr lang="en-US" err="1"/>
              <a:t>krog</a:t>
            </a:r>
            <a:r>
              <a:rPr lang="en-US"/>
              <a:t>. </a:t>
            </a:r>
            <a:r>
              <a:rPr lang="en-US" err="1"/>
              <a:t>Postaja</a:t>
            </a:r>
            <a:r>
              <a:rPr lang="en-US"/>
              <a:t> </a:t>
            </a:r>
            <a:r>
              <a:rPr lang="en-US" err="1"/>
              <a:t>precej</a:t>
            </a:r>
            <a:r>
              <a:rPr lang="en-US"/>
              <a:t> </a:t>
            </a:r>
            <a:r>
              <a:rPr lang="en-US" err="1"/>
              <a:t>uveljavljena</a:t>
            </a:r>
            <a:r>
              <a:rPr lang="en-US"/>
              <a:t> </a:t>
            </a:r>
            <a:r>
              <a:rPr lang="en-US" err="1"/>
              <a:t>metoda</a:t>
            </a:r>
            <a:r>
              <a:rPr lang="en-US"/>
              <a:t> </a:t>
            </a:r>
            <a:r>
              <a:rPr lang="en-US" err="1"/>
              <a:t>glasovanja</a:t>
            </a:r>
            <a:r>
              <a:rPr lang="en-US"/>
              <a:t>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448CE5-C9EF-DA42-A513-8C1AA600C3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702236"/>
              </p:ext>
            </p:extLst>
          </p:nvPr>
        </p:nvGraphicFramePr>
        <p:xfrm>
          <a:off x="4038599" y="649411"/>
          <a:ext cx="7188200" cy="16757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2517">
                  <a:extLst>
                    <a:ext uri="{9D8B030D-6E8A-4147-A177-3AD203B41FA5}">
                      <a16:colId xmlns:a16="http://schemas.microsoft.com/office/drawing/2014/main" val="3162482448"/>
                    </a:ext>
                  </a:extLst>
                </a:gridCol>
                <a:gridCol w="965121">
                  <a:extLst>
                    <a:ext uri="{9D8B030D-6E8A-4147-A177-3AD203B41FA5}">
                      <a16:colId xmlns:a16="http://schemas.microsoft.com/office/drawing/2014/main" val="2003913522"/>
                    </a:ext>
                  </a:extLst>
                </a:gridCol>
                <a:gridCol w="965121">
                  <a:extLst>
                    <a:ext uri="{9D8B030D-6E8A-4147-A177-3AD203B41FA5}">
                      <a16:colId xmlns:a16="http://schemas.microsoft.com/office/drawing/2014/main" val="3245629123"/>
                    </a:ext>
                  </a:extLst>
                </a:gridCol>
                <a:gridCol w="965121">
                  <a:extLst>
                    <a:ext uri="{9D8B030D-6E8A-4147-A177-3AD203B41FA5}">
                      <a16:colId xmlns:a16="http://schemas.microsoft.com/office/drawing/2014/main" val="1245204727"/>
                    </a:ext>
                  </a:extLst>
                </a:gridCol>
                <a:gridCol w="965121">
                  <a:extLst>
                    <a:ext uri="{9D8B030D-6E8A-4147-A177-3AD203B41FA5}">
                      <a16:colId xmlns:a16="http://schemas.microsoft.com/office/drawing/2014/main" val="1324532224"/>
                    </a:ext>
                  </a:extLst>
                </a:gridCol>
                <a:gridCol w="965121">
                  <a:extLst>
                    <a:ext uri="{9D8B030D-6E8A-4147-A177-3AD203B41FA5}">
                      <a16:colId xmlns:a16="http://schemas.microsoft.com/office/drawing/2014/main" val="3330110178"/>
                    </a:ext>
                  </a:extLst>
                </a:gridCol>
                <a:gridCol w="1430078">
                  <a:extLst>
                    <a:ext uri="{9D8B030D-6E8A-4147-A177-3AD203B41FA5}">
                      <a16:colId xmlns:a16="http://schemas.microsoft.com/office/drawing/2014/main" val="2060664254"/>
                    </a:ext>
                  </a:extLst>
                </a:gridCol>
              </a:tblGrid>
              <a:tr h="380484">
                <a:tc>
                  <a:txBody>
                    <a:bodyPr/>
                    <a:lstStyle/>
                    <a:p>
                      <a:endParaRPr lang="en-SI" sz="1600"/>
                    </a:p>
                  </a:txBody>
                  <a:tcPr marL="83665" marR="83665" marT="41832" marB="41832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36 volivcev</a:t>
                      </a:r>
                    </a:p>
                  </a:txBody>
                  <a:tcPr marL="83665" marR="83665" marT="41832" marB="41832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8 volivcev</a:t>
                      </a:r>
                    </a:p>
                  </a:txBody>
                  <a:tcPr marL="83665" marR="83665" marT="41832" marB="41832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30 volivcev</a:t>
                      </a:r>
                    </a:p>
                  </a:txBody>
                  <a:tcPr marL="83665" marR="83665" marT="41832" marB="41832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9 volivcev</a:t>
                      </a:r>
                    </a:p>
                  </a:txBody>
                  <a:tcPr marL="83665" marR="83665" marT="41832" marB="41832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7 volivcev</a:t>
                      </a:r>
                    </a:p>
                  </a:txBody>
                  <a:tcPr marL="83665" marR="83665" marT="41832" marB="41832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13 </a:t>
                      </a:r>
                    </a:p>
                    <a:p>
                      <a:r>
                        <a:rPr lang="en-SI" sz="1600"/>
                        <a:t>volivcev</a:t>
                      </a:r>
                    </a:p>
                  </a:txBody>
                  <a:tcPr marL="83665" marR="83665" marT="41832" marB="41832"/>
                </a:tc>
                <a:extLst>
                  <a:ext uri="{0D108BD9-81ED-4DB2-BD59-A6C34878D82A}">
                    <a16:rowId xmlns:a16="http://schemas.microsoft.com/office/drawing/2014/main" val="3154146781"/>
                  </a:ext>
                </a:extLst>
              </a:tr>
              <a:tr h="368126">
                <a:tc>
                  <a:txBody>
                    <a:bodyPr/>
                    <a:lstStyle/>
                    <a:p>
                      <a:r>
                        <a:rPr lang="en-SI" sz="1600"/>
                        <a:t>Clinton </a:t>
                      </a:r>
                    </a:p>
                  </a:txBody>
                  <a:tcPr marL="83665" marR="83665" marT="41832" marB="41832" anchor="ctr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</a:p>
                  </a:txBody>
                  <a:tcPr marL="83665" marR="83665" marT="41832" marB="41832" anchor="ctr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</a:p>
                  </a:txBody>
                  <a:tcPr marL="83665" marR="83665" marT="41832" marB="41832" anchor="ctr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</a:p>
                  </a:txBody>
                  <a:tcPr marL="83665" marR="83665" marT="41832" marB="41832" anchor="ctr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</a:p>
                  </a:txBody>
                  <a:tcPr marL="83665" marR="83665" marT="41832" marB="41832" anchor="ctr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</a:p>
                  </a:txBody>
                  <a:tcPr marL="83665" marR="83665" marT="41832" marB="41832" anchor="ctr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</a:p>
                  </a:txBody>
                  <a:tcPr marL="83665" marR="83665" marT="41832" marB="41832" anchor="ctr"/>
                </a:tc>
                <a:extLst>
                  <a:ext uri="{0D108BD9-81ED-4DB2-BD59-A6C34878D82A}">
                    <a16:rowId xmlns:a16="http://schemas.microsoft.com/office/drawing/2014/main" val="3383969197"/>
                  </a:ext>
                </a:extLst>
              </a:tr>
              <a:tr h="368126">
                <a:tc>
                  <a:txBody>
                    <a:bodyPr/>
                    <a:lstStyle/>
                    <a:p>
                      <a:r>
                        <a:rPr lang="en-SI" sz="1600"/>
                        <a:t>Bush</a:t>
                      </a:r>
                    </a:p>
                  </a:txBody>
                  <a:tcPr marL="83665" marR="83665" marT="41832" marB="41832" anchor="ctr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</a:p>
                  </a:txBody>
                  <a:tcPr marL="83665" marR="83665" marT="41832" marB="41832" anchor="ctr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</a:p>
                  </a:txBody>
                  <a:tcPr marL="83665" marR="83665" marT="41832" marB="41832" anchor="ctr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</a:p>
                  </a:txBody>
                  <a:tcPr marL="83665" marR="83665" marT="41832" marB="41832" anchor="ctr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</a:p>
                  </a:txBody>
                  <a:tcPr marL="83665" marR="83665" marT="41832" marB="41832" anchor="ctr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</a:p>
                  </a:txBody>
                  <a:tcPr marL="83665" marR="83665" marT="41832" marB="41832" anchor="ctr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</a:p>
                  </a:txBody>
                  <a:tcPr marL="83665" marR="83665" marT="41832" marB="41832" anchor="ctr"/>
                </a:tc>
                <a:extLst>
                  <a:ext uri="{0D108BD9-81ED-4DB2-BD59-A6C34878D82A}">
                    <a16:rowId xmlns:a16="http://schemas.microsoft.com/office/drawing/2014/main" val="952501016"/>
                  </a:ext>
                </a:extLst>
              </a:tr>
              <a:tr h="368126">
                <a:tc>
                  <a:txBody>
                    <a:bodyPr/>
                    <a:lstStyle/>
                    <a:p>
                      <a:r>
                        <a:rPr lang="en-SI" sz="1600"/>
                        <a:t>Perot</a:t>
                      </a:r>
                    </a:p>
                  </a:txBody>
                  <a:tcPr marL="83665" marR="83665" marT="41832" marB="41832" anchor="ctr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</a:p>
                  </a:txBody>
                  <a:tcPr marL="83665" marR="83665" marT="41832" marB="41832" anchor="ctr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</a:p>
                  </a:txBody>
                  <a:tcPr marL="83665" marR="83665" marT="41832" marB="41832" anchor="ctr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</a:p>
                  </a:txBody>
                  <a:tcPr marL="83665" marR="83665" marT="41832" marB="41832" anchor="ctr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</a:p>
                  </a:txBody>
                  <a:tcPr marL="83665" marR="83665" marT="41832" marB="41832" anchor="ctr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</a:p>
                  </a:txBody>
                  <a:tcPr marL="83665" marR="83665" marT="41832" marB="41832" anchor="ctr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</a:p>
                  </a:txBody>
                  <a:tcPr marL="83665" marR="83665" marT="41832" marB="41832" anchor="ctr"/>
                </a:tc>
                <a:extLst>
                  <a:ext uri="{0D108BD9-81ED-4DB2-BD59-A6C34878D82A}">
                    <a16:rowId xmlns:a16="http://schemas.microsoft.com/office/drawing/2014/main" val="448512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29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71B86-666B-3B4C-9E0E-509410E4C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Bordova</a:t>
            </a: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metoda</a:t>
            </a: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(primer </a:t>
            </a:r>
            <a:r>
              <a:rPr lang="en-US" sz="26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uteženega</a:t>
            </a: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glasovanja</a:t>
            </a: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8BD277-213D-B648-8470-D0C4E545259E}"/>
              </a:ext>
            </a:extLst>
          </p:cNvPr>
          <p:cNvSpPr txBox="1"/>
          <p:nvPr/>
        </p:nvSpPr>
        <p:spPr>
          <a:xfrm>
            <a:off x="4038600" y="2873830"/>
            <a:ext cx="7188199" cy="3303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Prvo</a:t>
            </a:r>
            <a:r>
              <a:rPr lang="en-US"/>
              <a:t> mesto je </a:t>
            </a:r>
            <a:r>
              <a:rPr lang="en-US" err="1"/>
              <a:t>vredno</a:t>
            </a:r>
            <a:r>
              <a:rPr lang="en-US"/>
              <a:t> 1 </a:t>
            </a:r>
            <a:r>
              <a:rPr lang="en-US" err="1"/>
              <a:t>točko</a:t>
            </a:r>
            <a:r>
              <a:rPr lang="en-US"/>
              <a:t>, </a:t>
            </a:r>
            <a:r>
              <a:rPr lang="en-US" err="1"/>
              <a:t>drugo</a:t>
            </a:r>
            <a:r>
              <a:rPr lang="en-US"/>
              <a:t> 2 </a:t>
            </a:r>
            <a:r>
              <a:rPr lang="en-US" err="1"/>
              <a:t>točki</a:t>
            </a:r>
            <a:r>
              <a:rPr lang="en-US"/>
              <a:t>, </a:t>
            </a:r>
            <a:r>
              <a:rPr lang="en-US" err="1"/>
              <a:t>tretje</a:t>
            </a:r>
            <a:r>
              <a:rPr lang="en-US"/>
              <a:t> 3 </a:t>
            </a:r>
            <a:r>
              <a:rPr lang="en-US" err="1"/>
              <a:t>točke</a:t>
            </a:r>
            <a:r>
              <a:rPr lang="en-US"/>
              <a:t>,… </a:t>
            </a:r>
            <a:r>
              <a:rPr lang="en-US" err="1"/>
              <a:t>Zmagovalec</a:t>
            </a:r>
            <a:r>
              <a:rPr lang="en-US"/>
              <a:t> je </a:t>
            </a:r>
            <a:r>
              <a:rPr lang="en-US" err="1"/>
              <a:t>tisti</a:t>
            </a:r>
            <a:r>
              <a:rPr lang="en-US"/>
              <a:t>, </a:t>
            </a:r>
            <a:r>
              <a:rPr lang="en-US" err="1"/>
              <a:t>ki</a:t>
            </a:r>
            <a:r>
              <a:rPr lang="en-US"/>
              <a:t> </a:t>
            </a:r>
            <a:r>
              <a:rPr lang="en-US" err="1"/>
              <a:t>ima</a:t>
            </a:r>
            <a:r>
              <a:rPr lang="en-US"/>
              <a:t> </a:t>
            </a:r>
            <a:r>
              <a:rPr lang="en-US" err="1"/>
              <a:t>najmanj</a:t>
            </a:r>
            <a:r>
              <a:rPr lang="en-US"/>
              <a:t> </a:t>
            </a:r>
            <a:r>
              <a:rPr lang="en-US" err="1"/>
              <a:t>točk</a:t>
            </a:r>
            <a:r>
              <a:rPr lang="en-US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Clinton 44*1+16*2+43*3=205, Bush 39*1+21*2+43*3=210, </a:t>
            </a:r>
            <a:r>
              <a:rPr lang="en-US" u="sng"/>
              <a:t>Perot 20*1+66*2+17*3=203</a:t>
            </a:r>
            <a:r>
              <a:rPr lang="en-US"/>
              <a:t>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Pri</a:t>
            </a:r>
            <a:r>
              <a:rPr lang="en-US"/>
              <a:t> </a:t>
            </a:r>
            <a:r>
              <a:rPr lang="en-US" b="1" err="1"/>
              <a:t>uteženem</a:t>
            </a:r>
            <a:r>
              <a:rPr lang="en-US" b="1"/>
              <a:t> </a:t>
            </a:r>
            <a:r>
              <a:rPr lang="en-US" b="1" err="1"/>
              <a:t>glasovanju</a:t>
            </a:r>
            <a:r>
              <a:rPr lang="en-US" b="1"/>
              <a:t> </a:t>
            </a:r>
            <a:r>
              <a:rPr lang="en-US"/>
              <a:t>so </a:t>
            </a:r>
            <a:r>
              <a:rPr lang="en-US" err="1"/>
              <a:t>načeloma</a:t>
            </a:r>
            <a:r>
              <a:rPr lang="en-US"/>
              <a:t> </a:t>
            </a:r>
            <a:r>
              <a:rPr lang="en-US" err="1"/>
              <a:t>točke</a:t>
            </a:r>
            <a:r>
              <a:rPr lang="en-US"/>
              <a:t> </a:t>
            </a:r>
            <a:r>
              <a:rPr lang="en-US" err="1"/>
              <a:t>lahko</a:t>
            </a:r>
            <a:r>
              <a:rPr lang="en-US"/>
              <a:t> </a:t>
            </a:r>
            <a:r>
              <a:rPr lang="en-US" err="1"/>
              <a:t>bolj</a:t>
            </a:r>
            <a:r>
              <a:rPr lang="en-US"/>
              <a:t> </a:t>
            </a:r>
            <a:r>
              <a:rPr lang="en-US" err="1"/>
              <a:t>poljubno</a:t>
            </a:r>
            <a:r>
              <a:rPr lang="en-US"/>
              <a:t> </a:t>
            </a:r>
            <a:r>
              <a:rPr lang="en-US" err="1"/>
              <a:t>določene</a:t>
            </a:r>
            <a:r>
              <a:rPr lang="en-US"/>
              <a:t>. </a:t>
            </a:r>
            <a:r>
              <a:rPr lang="en-US" err="1"/>
              <a:t>Če</a:t>
            </a:r>
            <a:r>
              <a:rPr lang="en-US"/>
              <a:t> bi </a:t>
            </a:r>
            <a:r>
              <a:rPr lang="en-US" err="1"/>
              <a:t>točke</a:t>
            </a:r>
            <a:r>
              <a:rPr lang="en-US"/>
              <a:t> </a:t>
            </a:r>
            <a:r>
              <a:rPr lang="en-US" err="1"/>
              <a:t>določili</a:t>
            </a:r>
            <a:r>
              <a:rPr lang="en-US"/>
              <a:t> </a:t>
            </a:r>
            <a:r>
              <a:rPr lang="en-US" err="1"/>
              <a:t>drugače</a:t>
            </a:r>
            <a:r>
              <a:rPr lang="en-US"/>
              <a:t>, </a:t>
            </a:r>
            <a:r>
              <a:rPr lang="en-US" err="1"/>
              <a:t>lahko</a:t>
            </a:r>
            <a:r>
              <a:rPr lang="en-US"/>
              <a:t> </a:t>
            </a:r>
            <a:r>
              <a:rPr lang="en-US" err="1"/>
              <a:t>dobimo</a:t>
            </a:r>
            <a:r>
              <a:rPr lang="en-US"/>
              <a:t> </a:t>
            </a:r>
            <a:r>
              <a:rPr lang="en-US" err="1"/>
              <a:t>drugega</a:t>
            </a:r>
            <a:r>
              <a:rPr lang="en-US"/>
              <a:t> </a:t>
            </a:r>
            <a:r>
              <a:rPr lang="en-US" err="1"/>
              <a:t>zmagovalca</a:t>
            </a:r>
            <a:r>
              <a:rPr lang="en-US"/>
              <a:t>. </a:t>
            </a:r>
            <a:r>
              <a:rPr lang="en-US" err="1"/>
              <a:t>Če</a:t>
            </a:r>
            <a:r>
              <a:rPr lang="en-US"/>
              <a:t> bi </a:t>
            </a:r>
            <a:r>
              <a:rPr lang="en-US" err="1"/>
              <a:t>bilo</a:t>
            </a:r>
            <a:r>
              <a:rPr lang="en-US"/>
              <a:t> </a:t>
            </a:r>
            <a:r>
              <a:rPr lang="en-US" err="1"/>
              <a:t>prvo</a:t>
            </a:r>
            <a:r>
              <a:rPr lang="en-US"/>
              <a:t> mesto </a:t>
            </a:r>
            <a:r>
              <a:rPr lang="en-US" err="1"/>
              <a:t>vredno</a:t>
            </a:r>
            <a:r>
              <a:rPr lang="en-US"/>
              <a:t> 1 </a:t>
            </a:r>
            <a:r>
              <a:rPr lang="en-US" err="1"/>
              <a:t>točko</a:t>
            </a:r>
            <a:r>
              <a:rPr lang="en-US"/>
              <a:t>, </a:t>
            </a:r>
            <a:r>
              <a:rPr lang="en-US" err="1"/>
              <a:t>drugo</a:t>
            </a:r>
            <a:r>
              <a:rPr lang="en-US"/>
              <a:t> 3 in </a:t>
            </a:r>
            <a:r>
              <a:rPr lang="en-US" err="1"/>
              <a:t>tretje</a:t>
            </a:r>
            <a:r>
              <a:rPr lang="en-US"/>
              <a:t> 4, bi </a:t>
            </a:r>
            <a:r>
              <a:rPr lang="en-US" err="1"/>
              <a:t>zmagal</a:t>
            </a:r>
            <a:r>
              <a:rPr lang="en-US"/>
              <a:t> Clinton.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448CE5-C9EF-DA42-A513-8C1AA600C3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285722"/>
              </p:ext>
            </p:extLst>
          </p:nvPr>
        </p:nvGraphicFramePr>
        <p:xfrm>
          <a:off x="4038600" y="520082"/>
          <a:ext cx="7188204" cy="18981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4129">
                  <a:extLst>
                    <a:ext uri="{9D8B030D-6E8A-4147-A177-3AD203B41FA5}">
                      <a16:colId xmlns:a16="http://schemas.microsoft.com/office/drawing/2014/main" val="3162482448"/>
                    </a:ext>
                  </a:extLst>
                </a:gridCol>
                <a:gridCol w="968872">
                  <a:extLst>
                    <a:ext uri="{9D8B030D-6E8A-4147-A177-3AD203B41FA5}">
                      <a16:colId xmlns:a16="http://schemas.microsoft.com/office/drawing/2014/main" val="2003913522"/>
                    </a:ext>
                  </a:extLst>
                </a:gridCol>
                <a:gridCol w="1032113">
                  <a:extLst>
                    <a:ext uri="{9D8B030D-6E8A-4147-A177-3AD203B41FA5}">
                      <a16:colId xmlns:a16="http://schemas.microsoft.com/office/drawing/2014/main" val="3245629123"/>
                    </a:ext>
                  </a:extLst>
                </a:gridCol>
                <a:gridCol w="1119432">
                  <a:extLst>
                    <a:ext uri="{9D8B030D-6E8A-4147-A177-3AD203B41FA5}">
                      <a16:colId xmlns:a16="http://schemas.microsoft.com/office/drawing/2014/main" val="1245204727"/>
                    </a:ext>
                  </a:extLst>
                </a:gridCol>
                <a:gridCol w="1032113">
                  <a:extLst>
                    <a:ext uri="{9D8B030D-6E8A-4147-A177-3AD203B41FA5}">
                      <a16:colId xmlns:a16="http://schemas.microsoft.com/office/drawing/2014/main" val="1324532224"/>
                    </a:ext>
                  </a:extLst>
                </a:gridCol>
                <a:gridCol w="1032113">
                  <a:extLst>
                    <a:ext uri="{9D8B030D-6E8A-4147-A177-3AD203B41FA5}">
                      <a16:colId xmlns:a16="http://schemas.microsoft.com/office/drawing/2014/main" val="3330110178"/>
                    </a:ext>
                  </a:extLst>
                </a:gridCol>
                <a:gridCol w="1119432">
                  <a:extLst>
                    <a:ext uri="{9D8B030D-6E8A-4147-A177-3AD203B41FA5}">
                      <a16:colId xmlns:a16="http://schemas.microsoft.com/office/drawing/2014/main" val="2060664254"/>
                    </a:ext>
                  </a:extLst>
                </a:gridCol>
              </a:tblGrid>
              <a:tr h="402367">
                <a:tc>
                  <a:txBody>
                    <a:bodyPr/>
                    <a:lstStyle/>
                    <a:p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94305" marT="94305" marB="94305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36 volivcev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94305" marT="94305" marB="94305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8 volivcev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94305" marT="94305" marB="94305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30 volivcev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94305" marT="94305" marB="94305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9 volivcev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94305" marT="94305" marB="94305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7 volivcev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94305" marT="94305" marB="94305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13 volivcev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94305" marT="94305" marB="94305"/>
                </a:tc>
                <a:extLst>
                  <a:ext uri="{0D108BD9-81ED-4DB2-BD59-A6C34878D82A}">
                    <a16:rowId xmlns:a16="http://schemas.microsoft.com/office/drawing/2014/main" val="3154146781"/>
                  </a:ext>
                </a:extLst>
              </a:tr>
              <a:tr h="335306">
                <a:tc>
                  <a:txBody>
                    <a:bodyPr/>
                    <a:lstStyle/>
                    <a:p>
                      <a:r>
                        <a:rPr lang="en-SI" sz="1600"/>
                        <a:t>Clinton 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extLst>
                  <a:ext uri="{0D108BD9-81ED-4DB2-BD59-A6C34878D82A}">
                    <a16:rowId xmlns:a16="http://schemas.microsoft.com/office/drawing/2014/main" val="3383969197"/>
                  </a:ext>
                </a:extLst>
              </a:tr>
              <a:tr h="335306">
                <a:tc>
                  <a:txBody>
                    <a:bodyPr/>
                    <a:lstStyle/>
                    <a:p>
                      <a:r>
                        <a:rPr lang="en-SI" sz="1600"/>
                        <a:t>Bush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extLst>
                  <a:ext uri="{0D108BD9-81ED-4DB2-BD59-A6C34878D82A}">
                    <a16:rowId xmlns:a16="http://schemas.microsoft.com/office/drawing/2014/main" val="952501016"/>
                  </a:ext>
                </a:extLst>
              </a:tr>
              <a:tr h="335306">
                <a:tc>
                  <a:txBody>
                    <a:bodyPr/>
                    <a:lstStyle/>
                    <a:p>
                      <a:r>
                        <a:rPr lang="en-SI" sz="1600"/>
                        <a:t>Perot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7174" marR="81731" marT="81731" marB="81731"/>
                </a:tc>
                <a:extLst>
                  <a:ext uri="{0D108BD9-81ED-4DB2-BD59-A6C34878D82A}">
                    <a16:rowId xmlns:a16="http://schemas.microsoft.com/office/drawing/2014/main" val="448512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958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71B86-666B-3B4C-9E0E-509410E4C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Condorcetov zmagovalec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8BD277-213D-B648-8470-D0C4E545259E}"/>
              </a:ext>
            </a:extLst>
          </p:cNvPr>
          <p:cNvSpPr txBox="1"/>
          <p:nvPr/>
        </p:nvSpPr>
        <p:spPr>
          <a:xfrm>
            <a:off x="4038600" y="3429000"/>
            <a:ext cx="7188199" cy="27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Kandidati</a:t>
            </a:r>
            <a:r>
              <a:rPr lang="en-US"/>
              <a:t> se </a:t>
            </a:r>
            <a:r>
              <a:rPr lang="en-US" err="1"/>
              <a:t>pomerijo</a:t>
            </a:r>
            <a:r>
              <a:rPr lang="en-US"/>
              <a:t> v </a:t>
            </a:r>
            <a:r>
              <a:rPr lang="en-US" err="1"/>
              <a:t>zaporednih</a:t>
            </a:r>
            <a:r>
              <a:rPr lang="en-US"/>
              <a:t> </a:t>
            </a:r>
            <a:r>
              <a:rPr lang="en-US" err="1"/>
              <a:t>dvobojih</a:t>
            </a:r>
            <a:r>
              <a:rPr lang="en-US"/>
              <a:t>. </a:t>
            </a:r>
            <a:r>
              <a:rPr lang="en-US" err="1"/>
              <a:t>Če</a:t>
            </a:r>
            <a:r>
              <a:rPr lang="en-US"/>
              <a:t> </a:t>
            </a:r>
            <a:r>
              <a:rPr lang="en-US" err="1"/>
              <a:t>kateri</a:t>
            </a:r>
            <a:r>
              <a:rPr lang="en-US"/>
              <a:t> </a:t>
            </a:r>
            <a:r>
              <a:rPr lang="en-US" err="1"/>
              <a:t>zmaga</a:t>
            </a:r>
            <a:r>
              <a:rPr lang="en-US"/>
              <a:t> </a:t>
            </a:r>
            <a:r>
              <a:rPr lang="en-US" err="1"/>
              <a:t>vse</a:t>
            </a:r>
            <a:r>
              <a:rPr lang="en-US"/>
              <a:t> </a:t>
            </a:r>
            <a:r>
              <a:rPr lang="en-US" err="1"/>
              <a:t>dvoboje</a:t>
            </a:r>
            <a:r>
              <a:rPr lang="en-US"/>
              <a:t>, je </a:t>
            </a:r>
            <a:r>
              <a:rPr lang="en-US" err="1"/>
              <a:t>Condorcetov</a:t>
            </a:r>
            <a:r>
              <a:rPr lang="en-US"/>
              <a:t> </a:t>
            </a:r>
            <a:r>
              <a:rPr lang="en-US" err="1"/>
              <a:t>zmagovalec</a:t>
            </a:r>
            <a:r>
              <a:rPr lang="en-US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Clinton vs. Bush → Bush, Bush vs. Perot → Perot; </a:t>
            </a:r>
            <a:r>
              <a:rPr lang="en-US" err="1"/>
              <a:t>ampak</a:t>
            </a:r>
            <a:r>
              <a:rPr lang="en-US"/>
              <a:t>: Clinton vs. Perot → Clinton.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Condorcetov</a:t>
            </a:r>
            <a:r>
              <a:rPr lang="en-US"/>
              <a:t> </a:t>
            </a:r>
            <a:r>
              <a:rPr lang="en-US" err="1"/>
              <a:t>zmagovalec</a:t>
            </a:r>
            <a:r>
              <a:rPr lang="en-US"/>
              <a:t> </a:t>
            </a:r>
            <a:r>
              <a:rPr lang="en-US" err="1"/>
              <a:t>pogosto</a:t>
            </a:r>
            <a:r>
              <a:rPr lang="en-US"/>
              <a:t> ne </a:t>
            </a:r>
            <a:r>
              <a:rPr lang="en-US" err="1"/>
              <a:t>obstaja</a:t>
            </a:r>
            <a:r>
              <a:rPr lang="en-US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448CE5-C9EF-DA42-A513-8C1AA600C3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050624"/>
              </p:ext>
            </p:extLst>
          </p:nvPr>
        </p:nvGraphicFramePr>
        <p:xfrm>
          <a:off x="4038597" y="681037"/>
          <a:ext cx="7188202" cy="19853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84340">
                  <a:extLst>
                    <a:ext uri="{9D8B030D-6E8A-4147-A177-3AD203B41FA5}">
                      <a16:colId xmlns:a16="http://schemas.microsoft.com/office/drawing/2014/main" val="3162482448"/>
                    </a:ext>
                  </a:extLst>
                </a:gridCol>
                <a:gridCol w="938958">
                  <a:extLst>
                    <a:ext uri="{9D8B030D-6E8A-4147-A177-3AD203B41FA5}">
                      <a16:colId xmlns:a16="http://schemas.microsoft.com/office/drawing/2014/main" val="2003913522"/>
                    </a:ext>
                  </a:extLst>
                </a:gridCol>
                <a:gridCol w="1021502">
                  <a:extLst>
                    <a:ext uri="{9D8B030D-6E8A-4147-A177-3AD203B41FA5}">
                      <a16:colId xmlns:a16="http://schemas.microsoft.com/office/drawing/2014/main" val="3245629123"/>
                    </a:ext>
                  </a:extLst>
                </a:gridCol>
                <a:gridCol w="1100199">
                  <a:extLst>
                    <a:ext uri="{9D8B030D-6E8A-4147-A177-3AD203B41FA5}">
                      <a16:colId xmlns:a16="http://schemas.microsoft.com/office/drawing/2014/main" val="1245204727"/>
                    </a:ext>
                  </a:extLst>
                </a:gridCol>
                <a:gridCol w="1021502">
                  <a:extLst>
                    <a:ext uri="{9D8B030D-6E8A-4147-A177-3AD203B41FA5}">
                      <a16:colId xmlns:a16="http://schemas.microsoft.com/office/drawing/2014/main" val="1324532224"/>
                    </a:ext>
                  </a:extLst>
                </a:gridCol>
                <a:gridCol w="1021502">
                  <a:extLst>
                    <a:ext uri="{9D8B030D-6E8A-4147-A177-3AD203B41FA5}">
                      <a16:colId xmlns:a16="http://schemas.microsoft.com/office/drawing/2014/main" val="3330110178"/>
                    </a:ext>
                  </a:extLst>
                </a:gridCol>
                <a:gridCol w="1100199">
                  <a:extLst>
                    <a:ext uri="{9D8B030D-6E8A-4147-A177-3AD203B41FA5}">
                      <a16:colId xmlns:a16="http://schemas.microsoft.com/office/drawing/2014/main" val="2060664254"/>
                    </a:ext>
                  </a:extLst>
                </a:gridCol>
              </a:tblGrid>
              <a:tr h="387320">
                <a:tc>
                  <a:txBody>
                    <a:bodyPr/>
                    <a:lstStyle/>
                    <a:p>
                      <a:endParaRPr lang="en-SI" sz="1600" b="1">
                        <a:solidFill>
                          <a:srgbClr val="FFFFFF"/>
                        </a:solidFill>
                      </a:endParaRPr>
                    </a:p>
                  </a:txBody>
                  <a:tcPr marL="159610" marR="95766" marT="95766" marB="95766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36 volivcev</a:t>
                      </a:r>
                      <a:endParaRPr lang="en-SI" sz="1600" b="1">
                        <a:solidFill>
                          <a:srgbClr val="FFFFFF"/>
                        </a:solidFill>
                      </a:endParaRPr>
                    </a:p>
                  </a:txBody>
                  <a:tcPr marL="159610" marR="95766" marT="95766" marB="95766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8 volivcev</a:t>
                      </a:r>
                      <a:endParaRPr lang="en-SI" sz="1600" b="1">
                        <a:solidFill>
                          <a:srgbClr val="FFFFFF"/>
                        </a:solidFill>
                      </a:endParaRPr>
                    </a:p>
                  </a:txBody>
                  <a:tcPr marL="159610" marR="95766" marT="95766" marB="95766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30 volivcev</a:t>
                      </a:r>
                      <a:endParaRPr lang="en-SI" sz="1600" b="1">
                        <a:solidFill>
                          <a:srgbClr val="FFFFFF"/>
                        </a:solidFill>
                      </a:endParaRPr>
                    </a:p>
                  </a:txBody>
                  <a:tcPr marL="159610" marR="95766" marT="95766" marB="95766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9 volivcev</a:t>
                      </a:r>
                      <a:endParaRPr lang="en-SI" sz="1600" b="1">
                        <a:solidFill>
                          <a:srgbClr val="FFFFFF"/>
                        </a:solidFill>
                      </a:endParaRPr>
                    </a:p>
                  </a:txBody>
                  <a:tcPr marL="159610" marR="95766" marT="95766" marB="95766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7 volivcev</a:t>
                      </a:r>
                      <a:endParaRPr lang="en-SI" sz="1600" b="1">
                        <a:solidFill>
                          <a:srgbClr val="FFFFFF"/>
                        </a:solidFill>
                      </a:endParaRPr>
                    </a:p>
                  </a:txBody>
                  <a:tcPr marL="159610" marR="95766" marT="95766" marB="95766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13 volivcev</a:t>
                      </a:r>
                      <a:endParaRPr lang="en-SI" sz="1600" b="1">
                        <a:solidFill>
                          <a:srgbClr val="FFFFFF"/>
                        </a:solidFill>
                      </a:endParaRPr>
                    </a:p>
                  </a:txBody>
                  <a:tcPr marL="159610" marR="95766" marT="95766" marB="95766"/>
                </a:tc>
                <a:extLst>
                  <a:ext uri="{0D108BD9-81ED-4DB2-BD59-A6C34878D82A}">
                    <a16:rowId xmlns:a16="http://schemas.microsoft.com/office/drawing/2014/main" val="3154146781"/>
                  </a:ext>
                </a:extLst>
              </a:tr>
              <a:tr h="387320">
                <a:tc>
                  <a:txBody>
                    <a:bodyPr/>
                    <a:lstStyle/>
                    <a:p>
                      <a:r>
                        <a:rPr lang="en-SI" sz="1600"/>
                        <a:t>Clinton </a:t>
                      </a:r>
                      <a:endParaRPr lang="en-SI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59610" marR="95766" marT="95766" marB="95766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  <a:endParaRPr lang="en-SI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59610" marR="95766" marT="95766" marB="95766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  <a:endParaRPr lang="en-SI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59610" marR="95766" marT="95766" marB="95766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  <a:endParaRPr lang="en-SI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59610" marR="95766" marT="95766" marB="95766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  <a:endParaRPr lang="en-SI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59610" marR="95766" marT="95766" marB="95766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  <a:endParaRPr lang="en-SI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59610" marR="95766" marT="95766" marB="95766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  <a:endParaRPr lang="en-SI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59610" marR="95766" marT="95766" marB="95766"/>
                </a:tc>
                <a:extLst>
                  <a:ext uri="{0D108BD9-81ED-4DB2-BD59-A6C34878D82A}">
                    <a16:rowId xmlns:a16="http://schemas.microsoft.com/office/drawing/2014/main" val="3383969197"/>
                  </a:ext>
                </a:extLst>
              </a:tr>
              <a:tr h="387320">
                <a:tc>
                  <a:txBody>
                    <a:bodyPr/>
                    <a:lstStyle/>
                    <a:p>
                      <a:r>
                        <a:rPr lang="en-SI" sz="1600"/>
                        <a:t>Bush</a:t>
                      </a:r>
                      <a:endParaRPr lang="en-SI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59610" marR="95766" marT="95766" marB="95766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  <a:endParaRPr lang="en-SI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59610" marR="95766" marT="95766" marB="95766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  <a:endParaRPr lang="en-SI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59610" marR="95766" marT="95766" marB="95766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  <a:endParaRPr lang="en-SI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59610" marR="95766" marT="95766" marB="95766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  <a:endParaRPr lang="en-SI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59610" marR="95766" marT="95766" marB="95766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  <a:endParaRPr lang="en-SI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59610" marR="95766" marT="95766" marB="95766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  <a:endParaRPr lang="en-SI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59610" marR="95766" marT="95766" marB="95766"/>
                </a:tc>
                <a:extLst>
                  <a:ext uri="{0D108BD9-81ED-4DB2-BD59-A6C34878D82A}">
                    <a16:rowId xmlns:a16="http://schemas.microsoft.com/office/drawing/2014/main" val="952501016"/>
                  </a:ext>
                </a:extLst>
              </a:tr>
              <a:tr h="387320">
                <a:tc>
                  <a:txBody>
                    <a:bodyPr/>
                    <a:lstStyle/>
                    <a:p>
                      <a:r>
                        <a:rPr lang="en-SI" sz="1600"/>
                        <a:t>Perot</a:t>
                      </a:r>
                      <a:endParaRPr lang="en-SI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59610" marR="95766" marT="95766" marB="95766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  <a:endParaRPr lang="en-SI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59610" marR="95766" marT="95766" marB="95766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  <a:endParaRPr lang="en-SI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59610" marR="95766" marT="95766" marB="95766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  <a:endParaRPr lang="en-SI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59610" marR="95766" marT="95766" marB="95766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  <a:endParaRPr lang="en-SI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59610" marR="95766" marT="95766" marB="95766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  <a:endParaRPr lang="en-SI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59610" marR="95766" marT="95766" marB="95766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  <a:endParaRPr lang="en-SI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59610" marR="95766" marT="95766" marB="95766"/>
                </a:tc>
                <a:extLst>
                  <a:ext uri="{0D108BD9-81ED-4DB2-BD59-A6C34878D82A}">
                    <a16:rowId xmlns:a16="http://schemas.microsoft.com/office/drawing/2014/main" val="448512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515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60709-8971-AD43-8F9B-9D8059E4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>
                <a:solidFill>
                  <a:srgbClr val="FFFFFF"/>
                </a:solidFill>
              </a:rPr>
              <a:t>Zanimive slabe strani posameznih volilnih sistemov</a:t>
            </a:r>
          </a:p>
        </p:txBody>
      </p:sp>
      <p:pic>
        <p:nvPicPr>
          <p:cNvPr id="5" name="Content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F3837B35-C390-2E4E-9A62-4C07C393A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" r="2793"/>
          <a:stretch/>
        </p:blipFill>
        <p:spPr>
          <a:xfrm>
            <a:off x="320040" y="719100"/>
            <a:ext cx="5455917" cy="3174899"/>
          </a:xfrm>
          <a:prstGeom prst="rect">
            <a:avLst/>
          </a:prstGeom>
        </p:spPr>
      </p:pic>
      <p:pic>
        <p:nvPicPr>
          <p:cNvPr id="4" name="Content Placeholder 3" descr="A person wearing a red hat&#10;&#10;Description automatically generated">
            <a:extLst>
              <a:ext uri="{FF2B5EF4-FFF2-40B4-BE49-F238E27FC236}">
                <a16:creationId xmlns:a16="http://schemas.microsoft.com/office/drawing/2014/main" id="{16A49D87-B080-104B-B0E5-8E8282AB4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16043" y="942570"/>
            <a:ext cx="5455917" cy="2727958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04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71B86-666B-3B4C-9E0E-509410E4C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Pluralnostno</a:t>
            </a: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glasovanje</a:t>
            </a: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8BD277-213D-B648-8470-D0C4E545259E}"/>
              </a:ext>
            </a:extLst>
          </p:cNvPr>
          <p:cNvSpPr txBox="1"/>
          <p:nvPr/>
        </p:nvSpPr>
        <p:spPr>
          <a:xfrm>
            <a:off x="4038600" y="3294345"/>
            <a:ext cx="7188199" cy="3331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Gore 48, </a:t>
            </a:r>
            <a:r>
              <a:rPr lang="en-US">
                <a:solidFill>
                  <a:srgbClr val="FF0000"/>
                </a:solidFill>
              </a:rPr>
              <a:t>Bush 49</a:t>
            </a:r>
            <a:r>
              <a:rPr lang="en-US"/>
              <a:t>, Nader 3.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Velik</a:t>
            </a:r>
            <a:r>
              <a:rPr lang="en-US"/>
              <a:t> problem je </a:t>
            </a:r>
            <a:r>
              <a:rPr lang="en-US" err="1"/>
              <a:t>cepljenje</a:t>
            </a:r>
            <a:r>
              <a:rPr lang="en-US"/>
              <a:t> </a:t>
            </a:r>
            <a:r>
              <a:rPr lang="en-US" err="1"/>
              <a:t>glasov</a:t>
            </a:r>
            <a:r>
              <a:rPr lang="en-US"/>
              <a:t> v </a:t>
            </a:r>
            <a:r>
              <a:rPr lang="en-US" err="1"/>
              <a:t>primeru</a:t>
            </a:r>
            <a:r>
              <a:rPr lang="en-US"/>
              <a:t>, ko </a:t>
            </a:r>
            <a:r>
              <a:rPr lang="en-US" err="1"/>
              <a:t>dva</a:t>
            </a:r>
            <a:r>
              <a:rPr lang="en-US"/>
              <a:t> </a:t>
            </a:r>
            <a:r>
              <a:rPr lang="en-US" err="1"/>
              <a:t>kandidata</a:t>
            </a:r>
            <a:r>
              <a:rPr lang="en-US"/>
              <a:t> </a:t>
            </a:r>
            <a:r>
              <a:rPr lang="en-US" err="1"/>
              <a:t>nagovarjata</a:t>
            </a:r>
            <a:r>
              <a:rPr lang="en-US"/>
              <a:t> </a:t>
            </a:r>
            <a:r>
              <a:rPr lang="en-US" err="1"/>
              <a:t>podobne</a:t>
            </a:r>
            <a:r>
              <a:rPr lang="en-US"/>
              <a:t> </a:t>
            </a:r>
            <a:r>
              <a:rPr lang="en-US" err="1"/>
              <a:t>volivce</a:t>
            </a:r>
            <a:r>
              <a:rPr lang="en-US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Volivci</a:t>
            </a:r>
            <a:r>
              <a:rPr lang="en-US"/>
              <a:t> </a:t>
            </a:r>
            <a:r>
              <a:rPr lang="en-US" err="1"/>
              <a:t>špekulirajo</a:t>
            </a:r>
            <a:r>
              <a:rPr lang="en-US"/>
              <a:t> in </a:t>
            </a:r>
            <a:r>
              <a:rPr lang="en-US" err="1"/>
              <a:t>zato</a:t>
            </a:r>
            <a:r>
              <a:rPr lang="en-US"/>
              <a:t> ne </a:t>
            </a:r>
            <a:r>
              <a:rPr lang="en-US" err="1"/>
              <a:t>sporočajo</a:t>
            </a:r>
            <a:r>
              <a:rPr lang="en-US"/>
              <a:t> </a:t>
            </a:r>
            <a:r>
              <a:rPr lang="en-US" err="1"/>
              <a:t>svojih</a:t>
            </a:r>
            <a:r>
              <a:rPr lang="en-US"/>
              <a:t> </a:t>
            </a:r>
            <a:r>
              <a:rPr lang="en-US" err="1"/>
              <a:t>dejanskih</a:t>
            </a:r>
            <a:r>
              <a:rPr lang="en-US"/>
              <a:t> </a:t>
            </a:r>
            <a:r>
              <a:rPr lang="en-US" err="1"/>
              <a:t>izbir</a:t>
            </a:r>
            <a:r>
              <a:rPr lang="en-US"/>
              <a:t>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Krši</a:t>
            </a:r>
            <a:r>
              <a:rPr lang="en-US"/>
              <a:t> </a:t>
            </a:r>
            <a:r>
              <a:rPr lang="en-US" err="1"/>
              <a:t>aksiom</a:t>
            </a:r>
            <a:r>
              <a:rPr lang="en-US"/>
              <a:t> IIR (</a:t>
            </a:r>
            <a:r>
              <a:rPr lang="en-US" err="1"/>
              <a:t>neodvisnost</a:t>
            </a:r>
            <a:r>
              <a:rPr lang="en-US"/>
              <a:t> od </a:t>
            </a:r>
            <a:r>
              <a:rPr lang="en-US" err="1"/>
              <a:t>irelevantnih</a:t>
            </a:r>
            <a:r>
              <a:rPr lang="en-US"/>
              <a:t> </a:t>
            </a:r>
            <a:r>
              <a:rPr lang="en-US" err="1"/>
              <a:t>alternativ</a:t>
            </a:r>
            <a:r>
              <a:rPr lang="en-US"/>
              <a:t>): </a:t>
            </a:r>
            <a:r>
              <a:rPr lang="en-US" err="1"/>
              <a:t>Zmaga</a:t>
            </a:r>
            <a:r>
              <a:rPr lang="en-US"/>
              <a:t> Bush, </a:t>
            </a:r>
            <a:r>
              <a:rPr lang="en-US" err="1"/>
              <a:t>če</a:t>
            </a:r>
            <a:r>
              <a:rPr lang="en-US"/>
              <a:t> pa bi </a:t>
            </a:r>
            <a:r>
              <a:rPr lang="en-US" err="1"/>
              <a:t>bil</a:t>
            </a:r>
            <a:r>
              <a:rPr lang="en-US"/>
              <a:t> Nader </a:t>
            </a:r>
            <a:r>
              <a:rPr lang="en-US" err="1"/>
              <a:t>dikvalificiran</a:t>
            </a:r>
            <a:r>
              <a:rPr lang="en-US"/>
              <a:t>, bi </a:t>
            </a:r>
            <a:r>
              <a:rPr lang="en-US" err="1"/>
              <a:t>zmagal</a:t>
            </a:r>
            <a:r>
              <a:rPr lang="en-US"/>
              <a:t> Gore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448CE5-C9EF-DA42-A513-8C1AA600C3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937942"/>
              </p:ext>
            </p:extLst>
          </p:nvPr>
        </p:nvGraphicFramePr>
        <p:xfrm>
          <a:off x="4038600" y="868871"/>
          <a:ext cx="7188200" cy="221408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35588">
                  <a:extLst>
                    <a:ext uri="{9D8B030D-6E8A-4147-A177-3AD203B41FA5}">
                      <a16:colId xmlns:a16="http://schemas.microsoft.com/office/drawing/2014/main" val="3162482448"/>
                    </a:ext>
                  </a:extLst>
                </a:gridCol>
                <a:gridCol w="1570210">
                  <a:extLst>
                    <a:ext uri="{9D8B030D-6E8A-4147-A177-3AD203B41FA5}">
                      <a16:colId xmlns:a16="http://schemas.microsoft.com/office/drawing/2014/main" val="2003913522"/>
                    </a:ext>
                  </a:extLst>
                </a:gridCol>
                <a:gridCol w="1570210">
                  <a:extLst>
                    <a:ext uri="{9D8B030D-6E8A-4147-A177-3AD203B41FA5}">
                      <a16:colId xmlns:a16="http://schemas.microsoft.com/office/drawing/2014/main" val="3245629123"/>
                    </a:ext>
                  </a:extLst>
                </a:gridCol>
                <a:gridCol w="1570210">
                  <a:extLst>
                    <a:ext uri="{9D8B030D-6E8A-4147-A177-3AD203B41FA5}">
                      <a16:colId xmlns:a16="http://schemas.microsoft.com/office/drawing/2014/main" val="1245204727"/>
                    </a:ext>
                  </a:extLst>
                </a:gridCol>
                <a:gridCol w="1341982">
                  <a:extLst>
                    <a:ext uri="{9D8B030D-6E8A-4147-A177-3AD203B41FA5}">
                      <a16:colId xmlns:a16="http://schemas.microsoft.com/office/drawing/2014/main" val="1324532224"/>
                    </a:ext>
                  </a:extLst>
                </a:gridCol>
              </a:tblGrid>
              <a:tr h="471414">
                <a:tc>
                  <a:txBody>
                    <a:bodyPr/>
                    <a:lstStyle/>
                    <a:p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73874" marR="164324" marT="164324" marB="164324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48 volivcev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73874" marR="164324" marT="164324" marB="164324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25 volivcev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73874" marR="164324" marT="164324" marB="164324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24 volivcev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73874" marR="164324" marT="164324" marB="164324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 volivci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73874" marR="164324" marT="164324" marB="164324"/>
                </a:tc>
                <a:extLst>
                  <a:ext uri="{0D108BD9-81ED-4DB2-BD59-A6C34878D82A}">
                    <a16:rowId xmlns:a16="http://schemas.microsoft.com/office/drawing/2014/main" val="3154146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SI" sz="1600"/>
                        <a:t>Gore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73874" marR="142414" marT="142414" marB="142414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73874" marR="142414" marT="142414" marB="142414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73874" marR="142414" marT="142414" marB="142414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73874" marR="142414" marT="142414" marB="142414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73874" marR="142414" marT="142414" marB="142414"/>
                </a:tc>
                <a:extLst>
                  <a:ext uri="{0D108BD9-81ED-4DB2-BD59-A6C34878D82A}">
                    <a16:rowId xmlns:a16="http://schemas.microsoft.com/office/drawing/2014/main" val="3383969197"/>
                  </a:ext>
                </a:extLst>
              </a:tr>
              <a:tr h="497600">
                <a:tc>
                  <a:txBody>
                    <a:bodyPr/>
                    <a:lstStyle/>
                    <a:p>
                      <a:r>
                        <a:rPr lang="en-SI" sz="1600"/>
                        <a:t>Bush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73874" marR="142414" marT="142414" marB="142414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73874" marR="142414" marT="142414" marB="142414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73874" marR="142414" marT="142414" marB="142414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73874" marR="142414" marT="142414" marB="142414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73874" marR="142414" marT="142414" marB="142414"/>
                </a:tc>
                <a:extLst>
                  <a:ext uri="{0D108BD9-81ED-4DB2-BD59-A6C34878D82A}">
                    <a16:rowId xmlns:a16="http://schemas.microsoft.com/office/drawing/2014/main" val="952501016"/>
                  </a:ext>
                </a:extLst>
              </a:tr>
              <a:tr h="584265">
                <a:tc>
                  <a:txBody>
                    <a:bodyPr/>
                    <a:lstStyle/>
                    <a:p>
                      <a:r>
                        <a:rPr lang="en-SI" sz="1600"/>
                        <a:t>Nader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73874" marR="142414" marT="142414" marB="142414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73874" marR="142414" marT="142414" marB="142414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3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73874" marR="142414" marT="142414" marB="142414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2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73874" marR="142414" marT="142414" marB="142414"/>
                </a:tc>
                <a:tc>
                  <a:txBody>
                    <a:bodyPr/>
                    <a:lstStyle/>
                    <a:p>
                      <a:r>
                        <a:rPr lang="en-SI" sz="1600"/>
                        <a:t>1</a:t>
                      </a:r>
                      <a:endParaRPr lang="en-SI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73874" marR="142414" marT="142414" marB="142414"/>
                </a:tc>
                <a:extLst>
                  <a:ext uri="{0D108BD9-81ED-4DB2-BD59-A6C34878D82A}">
                    <a16:rowId xmlns:a16="http://schemas.microsoft.com/office/drawing/2014/main" val="448512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9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1788</Words>
  <Application>Microsoft Macintosh PowerPoint</Application>
  <PresentationFormat>Widescreen</PresentationFormat>
  <Paragraphs>428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Zakaj se prepiramo </vt:lpstr>
      <vt:lpstr>Različne možnosti glasovanj</vt:lpstr>
      <vt:lpstr>Pluralnostno glasovanje</vt:lpstr>
      <vt:lpstr>Glasovanje za dva (approval voting)</vt:lpstr>
      <vt:lpstr>Metoda takojšnjega drugega kroga (instant runoff)</vt:lpstr>
      <vt:lpstr>Bordova metoda (primer uteženega glasovanja)</vt:lpstr>
      <vt:lpstr>Condorcetov zmagovalec</vt:lpstr>
      <vt:lpstr>Zanimive slabe strani posameznih volilnih sistemov</vt:lpstr>
      <vt:lpstr>Pluralnostno glasovanje</vt:lpstr>
      <vt:lpstr>Bordova metoda</vt:lpstr>
      <vt:lpstr>Metoda takojšnjega drugega kroga (instant runoff)</vt:lpstr>
      <vt:lpstr>Metoda takojšnjega drugega kroga (instant runoff)</vt:lpstr>
      <vt:lpstr>Metoda takojšnjega drugega kroga (instant runoff)</vt:lpstr>
      <vt:lpstr>Metoda takojšnjega drugega kroga (instant runoff)</vt:lpstr>
      <vt:lpstr>Matematični formalizem volitev</vt:lpstr>
      <vt:lpstr>Definicija pojmov</vt:lpstr>
      <vt:lpstr>Aksiomi “pravičnosti: Paretovo načelo</vt:lpstr>
      <vt:lpstr>Aksiomi “pravičnosti: monotonost</vt:lpstr>
      <vt:lpstr>Aksiomi “pravičnosti: diktatorstvo</vt:lpstr>
      <vt:lpstr>Muller-Satterhwaitov izrek</vt:lpstr>
      <vt:lpstr>Izrek Arrowa</vt:lpstr>
      <vt:lpstr>Liberalni paradoks</vt:lpstr>
      <vt:lpstr>Liberalni paradoks (Amartya Sen)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Zakaj se prepiramo </dc:title>
  <dc:creator>Marko Slapar</dc:creator>
  <cp:lastModifiedBy>Marko Slapar</cp:lastModifiedBy>
  <cp:revision>5</cp:revision>
  <dcterms:created xsi:type="dcterms:W3CDTF">2020-02-01T11:14:48Z</dcterms:created>
  <dcterms:modified xsi:type="dcterms:W3CDTF">2020-02-05T07:18:29Z</dcterms:modified>
</cp:coreProperties>
</file>