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7" r:id="rId3"/>
    <p:sldId id="261" r:id="rId4"/>
    <p:sldId id="272" r:id="rId5"/>
    <p:sldId id="273" r:id="rId6"/>
    <p:sldId id="275" r:id="rId7"/>
    <p:sldId id="276" r:id="rId8"/>
    <p:sldId id="274" r:id="rId9"/>
    <p:sldId id="266" r:id="rId10"/>
    <p:sldId id="269" r:id="rId11"/>
    <p:sldId id="258" r:id="rId12"/>
    <p:sldId id="271" r:id="rId13"/>
    <p:sldId id="264" r:id="rId14"/>
    <p:sldId id="25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139"/>
    <a:srgbClr val="78A05E"/>
    <a:srgbClr val="DDE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3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652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883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214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15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79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306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6637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588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769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177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555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98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65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2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250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2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5/28/2021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06851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1.wmf"/><Relationship Id="rId5" Type="http://schemas.openxmlformats.org/officeDocument/2006/relationships/oleObject" Target="../embeddings/oleObject12.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7.bin"/><Relationship Id="rId14" Type="http://schemas.openxmlformats.org/officeDocument/2006/relationships/image" Target="../media/image16.wmf"/></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png"/><Relationship Id="rId3" Type="http://schemas.openxmlformats.org/officeDocument/2006/relationships/image" Target="../media/image32.emf"/><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emf"/><Relationship Id="rId11" Type="http://schemas.openxmlformats.org/officeDocument/2006/relationships/image" Target="../media/image40.png"/><Relationship Id="rId5" Type="http://schemas.openxmlformats.org/officeDocument/2006/relationships/image" Target="../media/image34.emf"/><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emf"/><Relationship Id="rId9" Type="http://schemas.openxmlformats.org/officeDocument/2006/relationships/image" Target="../media/image38.jp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0.emf"/><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9963" y="1263361"/>
            <a:ext cx="4953000" cy="1938992"/>
          </a:xfrm>
          <a:prstGeom prst="rect">
            <a:avLst/>
          </a:prstGeom>
          <a:noFill/>
        </p:spPr>
        <p:txBody>
          <a:bodyPr wrap="square" rtlCol="0">
            <a:spAutoFit/>
          </a:bodyPr>
          <a:lstStyle/>
          <a:p>
            <a:pPr algn="ctr"/>
            <a:r>
              <a:rPr lang="sl-SI" sz="2400" b="1" dirty="0" smtClean="0">
                <a:solidFill>
                  <a:srgbClr val="78A05E"/>
                </a:solidFill>
                <a:effectLst>
                  <a:outerShdw blurRad="38100" dist="38100" dir="2700000" algn="tl">
                    <a:srgbClr val="000000">
                      <a:alpha val="43137"/>
                    </a:srgbClr>
                  </a:outerShdw>
                </a:effectLst>
                <a:latin typeface="Arial Black" panose="020B0A04020102020204" pitchFamily="34" charset="0"/>
              </a:rPr>
              <a:t>EMMY NOETHER </a:t>
            </a:r>
          </a:p>
          <a:p>
            <a:pPr algn="ctr"/>
            <a:r>
              <a:rPr lang="sl-SI" sz="2400" b="1" dirty="0" smtClean="0">
                <a:solidFill>
                  <a:srgbClr val="78A05E"/>
                </a:solidFill>
                <a:effectLst>
                  <a:outerShdw blurRad="38100" dist="38100" dir="2700000" algn="tl">
                    <a:srgbClr val="000000">
                      <a:alpha val="43137"/>
                    </a:srgbClr>
                  </a:outerShdw>
                </a:effectLst>
                <a:latin typeface="Arial Black" panose="020B0A04020102020204" pitchFamily="34" charset="0"/>
              </a:rPr>
              <a:t>IN</a:t>
            </a:r>
          </a:p>
          <a:p>
            <a:pPr algn="ctr"/>
            <a:r>
              <a:rPr lang="sl-SI" sz="2400" b="1" dirty="0" smtClean="0">
                <a:solidFill>
                  <a:srgbClr val="78A05E"/>
                </a:solidFill>
                <a:effectLst>
                  <a:outerShdw blurRad="38100" dist="38100" dir="2700000" algn="tl">
                    <a:srgbClr val="000000">
                      <a:alpha val="43137"/>
                    </a:srgbClr>
                  </a:outerShdw>
                </a:effectLst>
                <a:latin typeface="Arial Black" panose="020B0A04020102020204" pitchFamily="34" charset="0"/>
              </a:rPr>
              <a:t> KAKO JE TOPOLOGIJA IZ KOMBINATORIČNE POSTALA ALGEBRAIČNA</a:t>
            </a:r>
            <a:endParaRPr lang="sl-SI" sz="2400" b="1" dirty="0">
              <a:solidFill>
                <a:srgbClr val="78A05E"/>
              </a:solidFill>
              <a:effectLst>
                <a:outerShdw blurRad="38100" dist="38100" dir="2700000" algn="tl">
                  <a:srgbClr val="000000">
                    <a:alpha val="43137"/>
                  </a:srgbClr>
                </a:outerShdw>
              </a:effectLst>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63" y="304800"/>
            <a:ext cx="5118098" cy="2971800"/>
          </a:xfrm>
          <a:prstGeom prst="rect">
            <a:avLst/>
          </a:prstGeom>
          <a:noFill/>
          <a:ln>
            <a:noFill/>
          </a:ln>
        </p:spPr>
      </p:pic>
      <p:pic>
        <p:nvPicPr>
          <p:cNvPr id="9" name="Picture 8"/>
          <p:cNvPicPr>
            <a:picLocks noChangeAspect="1"/>
          </p:cNvPicPr>
          <p:nvPr/>
        </p:nvPicPr>
        <p:blipFill>
          <a:blip r:embed="rId3"/>
          <a:stretch>
            <a:fillRect/>
          </a:stretch>
        </p:blipFill>
        <p:spPr>
          <a:xfrm>
            <a:off x="152400" y="762000"/>
            <a:ext cx="1826131" cy="2650836"/>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p:cNvPicPr>
            <a:picLocks noChangeAspect="1"/>
          </p:cNvPicPr>
          <p:nvPr/>
        </p:nvPicPr>
        <p:blipFill>
          <a:blip r:embed="rId4"/>
          <a:stretch>
            <a:fillRect/>
          </a:stretch>
        </p:blipFill>
        <p:spPr>
          <a:xfrm>
            <a:off x="838703" y="3276600"/>
            <a:ext cx="1827794" cy="2650836"/>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5"/>
          <a:stretch>
            <a:fillRect/>
          </a:stretch>
        </p:blipFill>
        <p:spPr>
          <a:xfrm>
            <a:off x="2468010" y="4048125"/>
            <a:ext cx="1743075" cy="26289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6"/>
          <a:stretch>
            <a:fillRect/>
          </a:stretch>
        </p:blipFill>
        <p:spPr>
          <a:xfrm>
            <a:off x="4099684" y="3733800"/>
            <a:ext cx="1970019" cy="2650836"/>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441411"/>
            <a:ext cx="1933575" cy="23622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8"/>
          <a:stretch>
            <a:fillRect/>
          </a:stretch>
        </p:blipFill>
        <p:spPr>
          <a:xfrm>
            <a:off x="6660206" y="114299"/>
            <a:ext cx="2331394" cy="3548323"/>
          </a:xfrm>
          <a:prstGeom prst="rect">
            <a:avLst/>
          </a:prstGeom>
          <a:ln w="381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035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6248400" cy="369332"/>
          </a:xfrm>
          <a:prstGeom prst="rect">
            <a:avLst/>
          </a:prstGeom>
          <a:noFill/>
        </p:spPr>
        <p:txBody>
          <a:bodyPr wrap="square" rtlCol="0">
            <a:spAutoFit/>
          </a:bodyPr>
          <a:lstStyle/>
          <a:p>
            <a:r>
              <a:rPr lang="en-US" dirty="0" err="1" smtClean="0">
                <a:solidFill>
                  <a:srgbClr val="78A05E"/>
                </a:solidFill>
              </a:rPr>
              <a:t>Algoritem</a:t>
            </a:r>
            <a:r>
              <a:rPr lang="en-US" dirty="0" smtClean="0">
                <a:solidFill>
                  <a:srgbClr val="78A05E"/>
                </a:solidFill>
              </a:rPr>
              <a:t> </a:t>
            </a:r>
            <a:r>
              <a:rPr lang="en-US" dirty="0" err="1" smtClean="0">
                <a:solidFill>
                  <a:srgbClr val="78A05E"/>
                </a:solidFill>
              </a:rPr>
              <a:t>za</a:t>
            </a:r>
            <a:r>
              <a:rPr lang="en-US" dirty="0" smtClean="0">
                <a:solidFill>
                  <a:srgbClr val="78A05E"/>
                </a:solidFill>
              </a:rPr>
              <a:t> </a:t>
            </a:r>
            <a:r>
              <a:rPr lang="en-US" dirty="0" err="1" smtClean="0">
                <a:solidFill>
                  <a:srgbClr val="78A05E"/>
                </a:solidFill>
              </a:rPr>
              <a:t>izra</a:t>
            </a:r>
            <a:r>
              <a:rPr lang="sl-SI" dirty="0" smtClean="0">
                <a:solidFill>
                  <a:srgbClr val="78A05E"/>
                </a:solidFill>
              </a:rPr>
              <a:t>čun homologije v dimenziji k:</a:t>
            </a:r>
            <a:endParaRPr lang="sl-SI" dirty="0">
              <a:solidFill>
                <a:srgbClr val="78A05E"/>
              </a:solidFill>
            </a:endParaRPr>
          </a:p>
        </p:txBody>
      </p:sp>
      <p:sp>
        <p:nvSpPr>
          <p:cNvPr id="3" name="TextBox 2"/>
          <p:cNvSpPr txBox="1"/>
          <p:nvPr/>
        </p:nvSpPr>
        <p:spPr>
          <a:xfrm>
            <a:off x="304800" y="971107"/>
            <a:ext cx="3016102" cy="369332"/>
          </a:xfrm>
          <a:prstGeom prst="rect">
            <a:avLst/>
          </a:prstGeom>
          <a:noFill/>
        </p:spPr>
        <p:txBody>
          <a:bodyPr wrap="square" rtlCol="0">
            <a:spAutoFit/>
          </a:bodyPr>
          <a:lstStyle/>
          <a:p>
            <a:pPr marL="285750" indent="-285750">
              <a:buFont typeface="Arial" panose="020B0604020202020204" pitchFamily="34" charset="0"/>
              <a:buChar char="•"/>
            </a:pPr>
            <a:r>
              <a:rPr lang="sl-SI" dirty="0" smtClean="0">
                <a:solidFill>
                  <a:srgbClr val="78A05E"/>
                </a:solidFill>
              </a:rPr>
              <a:t>prostor trianguliramo</a:t>
            </a:r>
          </a:p>
        </p:txBody>
      </p:sp>
      <p:sp>
        <p:nvSpPr>
          <p:cNvPr id="4" name="TextBox 3"/>
          <p:cNvSpPr txBox="1"/>
          <p:nvPr/>
        </p:nvSpPr>
        <p:spPr>
          <a:xfrm>
            <a:off x="304800" y="1868269"/>
            <a:ext cx="7054702" cy="369332"/>
          </a:xfrm>
          <a:prstGeom prst="rect">
            <a:avLst/>
          </a:prstGeom>
          <a:noFill/>
        </p:spPr>
        <p:txBody>
          <a:bodyPr wrap="square" rtlCol="0">
            <a:spAutoFit/>
          </a:bodyPr>
          <a:lstStyle/>
          <a:p>
            <a:pPr marL="285750" indent="-285750">
              <a:buFont typeface="Arial" panose="020B0604020202020204" pitchFamily="34" charset="0"/>
              <a:buChar char="•"/>
            </a:pPr>
            <a:r>
              <a:rPr lang="sl-SI" dirty="0" smtClean="0">
                <a:solidFill>
                  <a:srgbClr val="78A05E"/>
                </a:solidFill>
              </a:rPr>
              <a:t>rob vsakega </a:t>
            </a:r>
            <a:r>
              <a:rPr lang="sl-SI" dirty="0">
                <a:solidFill>
                  <a:srgbClr val="78A05E"/>
                </a:solidFill>
              </a:rPr>
              <a:t>k</a:t>
            </a:r>
            <a:r>
              <a:rPr lang="sl-SI" dirty="0" smtClean="0">
                <a:solidFill>
                  <a:srgbClr val="78A05E"/>
                </a:solidFill>
              </a:rPr>
              <a:t>-</a:t>
            </a:r>
            <a:r>
              <a:rPr lang="sl-SI" dirty="0" err="1" smtClean="0">
                <a:solidFill>
                  <a:srgbClr val="78A05E"/>
                </a:solidFill>
              </a:rPr>
              <a:t>simpleksa</a:t>
            </a:r>
            <a:r>
              <a:rPr lang="sl-SI" dirty="0" smtClean="0">
                <a:solidFill>
                  <a:srgbClr val="78A05E"/>
                </a:solidFill>
              </a:rPr>
              <a:t> zapišemo kot vsoto robnih (k-1)-simpleksov </a:t>
            </a:r>
            <a:endParaRPr lang="sl-SI" dirty="0">
              <a:solidFill>
                <a:srgbClr val="78A05E"/>
              </a:solidFill>
            </a:endParaRPr>
          </a:p>
        </p:txBody>
      </p:sp>
      <p:sp>
        <p:nvSpPr>
          <p:cNvPr id="5" name="TextBox 4"/>
          <p:cNvSpPr txBox="1"/>
          <p:nvPr/>
        </p:nvSpPr>
        <p:spPr>
          <a:xfrm>
            <a:off x="304800" y="2249269"/>
            <a:ext cx="7162800" cy="646331"/>
          </a:xfrm>
          <a:prstGeom prst="rect">
            <a:avLst/>
          </a:prstGeom>
          <a:noFill/>
        </p:spPr>
        <p:txBody>
          <a:bodyPr wrap="square" rtlCol="0">
            <a:spAutoFit/>
          </a:bodyPr>
          <a:lstStyle/>
          <a:p>
            <a:pPr marL="285750" indent="-285750">
              <a:buFont typeface="Arial" panose="020B0604020202020204" pitchFamily="34" charset="0"/>
              <a:buChar char="•"/>
            </a:pPr>
            <a:r>
              <a:rPr lang="sl-SI" dirty="0" smtClean="0">
                <a:solidFill>
                  <a:srgbClr val="78A05E"/>
                </a:solidFill>
              </a:rPr>
              <a:t>vse skupaj zložimo v matriko in jo diagonaliziramo; stolpci, ki se izničijo </a:t>
            </a:r>
            <a:r>
              <a:rPr lang="sl-SI" dirty="0">
                <a:solidFill>
                  <a:srgbClr val="78A05E"/>
                </a:solidFill>
              </a:rPr>
              <a:t>(tj. </a:t>
            </a:r>
            <a:r>
              <a:rPr lang="sl-SI" dirty="0" smtClean="0">
                <a:solidFill>
                  <a:srgbClr val="78A05E"/>
                </a:solidFill>
              </a:rPr>
              <a:t>kjer se vsi </a:t>
            </a:r>
            <a:r>
              <a:rPr lang="sl-SI" dirty="0">
                <a:solidFill>
                  <a:srgbClr val="78A05E"/>
                </a:solidFill>
              </a:rPr>
              <a:t>robni simpleksi </a:t>
            </a:r>
            <a:r>
              <a:rPr lang="sl-SI" dirty="0" smtClean="0">
                <a:solidFill>
                  <a:srgbClr val="78A05E"/>
                </a:solidFill>
              </a:rPr>
              <a:t>pokrajšajo) so baza sklenjenih k-verig</a:t>
            </a:r>
            <a:endParaRPr lang="sl-SI" dirty="0">
              <a:solidFill>
                <a:srgbClr val="78A05E"/>
              </a:solidFill>
            </a:endParaRPr>
          </a:p>
        </p:txBody>
      </p:sp>
      <p:sp>
        <p:nvSpPr>
          <p:cNvPr id="6" name="TextBox 5"/>
          <p:cNvSpPr txBox="1"/>
          <p:nvPr/>
        </p:nvSpPr>
        <p:spPr>
          <a:xfrm>
            <a:off x="304800" y="3429000"/>
            <a:ext cx="7315200" cy="646331"/>
          </a:xfrm>
          <a:prstGeom prst="rect">
            <a:avLst/>
          </a:prstGeom>
          <a:noFill/>
        </p:spPr>
        <p:txBody>
          <a:bodyPr wrap="square" rtlCol="0">
            <a:spAutoFit/>
          </a:bodyPr>
          <a:lstStyle/>
          <a:p>
            <a:pPr marL="285750" indent="-285750">
              <a:buFont typeface="Arial" panose="020B0604020202020204" pitchFamily="34" charset="0"/>
              <a:buChar char="•"/>
            </a:pPr>
            <a:r>
              <a:rPr lang="sl-SI" dirty="0" smtClean="0">
                <a:solidFill>
                  <a:srgbClr val="78A05E"/>
                </a:solidFill>
              </a:rPr>
              <a:t>postopek ponovimo pri (k+1)-simpleksih; neničelne vrstice predstavljajo bazo homologij (tj. relacij med k-verigami)</a:t>
            </a:r>
            <a:endParaRPr lang="sl-SI" dirty="0">
              <a:solidFill>
                <a:srgbClr val="78A05E"/>
              </a:solidFill>
            </a:endParaRPr>
          </a:p>
        </p:txBody>
      </p:sp>
      <mc:AlternateContent xmlns:mc="http://schemas.openxmlformats.org/markup-compatibility/2006" xmlns:a14="http://schemas.microsoft.com/office/drawing/2010/main">
        <mc:Choice Requires="a14">
          <p:sp>
            <p:nvSpPr>
              <p:cNvPr id="7" name="TextBox 6"/>
              <p:cNvSpPr txBox="1"/>
              <p:nvPr/>
            </p:nvSpPr>
            <p:spPr>
              <a:xfrm>
                <a:off x="304800" y="4535269"/>
                <a:ext cx="7848600" cy="646331"/>
              </a:xfrm>
              <a:prstGeom prst="rect">
                <a:avLst/>
              </a:prstGeom>
              <a:noFill/>
            </p:spPr>
            <p:txBody>
              <a:bodyPr wrap="square" rtlCol="0">
                <a:spAutoFit/>
              </a:bodyPr>
              <a:lstStyle/>
              <a:p>
                <a:pPr marL="285750" indent="-285750">
                  <a:buFont typeface="Arial" panose="020B0604020202020204" pitchFamily="34" charset="0"/>
                  <a:buChar char="•"/>
                </a:pPr>
                <a:r>
                  <a:rPr lang="sl-SI" dirty="0" smtClean="0">
                    <a:solidFill>
                      <a:srgbClr val="78A05E"/>
                    </a:solidFill>
                  </a:rPr>
                  <a:t>število k-dimenzionalnih lukenj je enako razliki med številom baznih sklenjenih k-verig in številom  k-homologij</a:t>
                </a:r>
                <a:r>
                  <a:rPr lang="en-US" dirty="0" smtClean="0">
                    <a:solidFill>
                      <a:srgbClr val="78A05E"/>
                    </a:solidFill>
                  </a:rPr>
                  <a:t>; to je</a:t>
                </a:r>
                <a:r>
                  <a:rPr lang="sl-SI" dirty="0" smtClean="0">
                    <a:solidFill>
                      <a:srgbClr val="78A05E"/>
                    </a:solidFill>
                  </a:rPr>
                  <a:t> </a:t>
                </a:r>
                <a14:m>
                  <m:oMath xmlns:m="http://schemas.openxmlformats.org/officeDocument/2006/math">
                    <m:sSub>
                      <m:sSubPr>
                        <m:ctrlPr>
                          <a:rPr lang="en-US" i="1">
                            <a:solidFill>
                              <a:srgbClr val="78A05E"/>
                            </a:solidFill>
                            <a:latin typeface="Cambria Math" panose="02040503050406030204" pitchFamily="18" charset="0"/>
                          </a:rPr>
                        </m:ctrlPr>
                      </m:sSubPr>
                      <m:e>
                        <m:r>
                          <a:rPr lang="en-US" i="1">
                            <a:solidFill>
                              <a:srgbClr val="78A05E"/>
                            </a:solidFill>
                            <a:latin typeface="Cambria Math" panose="02040503050406030204" pitchFamily="18" charset="0"/>
                          </a:rPr>
                          <m:t>𝛽</m:t>
                        </m:r>
                      </m:e>
                      <m:sub>
                        <m:r>
                          <a:rPr lang="sl-SI" b="0" i="1" smtClean="0">
                            <a:solidFill>
                              <a:srgbClr val="78A05E"/>
                            </a:solidFill>
                            <a:latin typeface="Cambria Math" panose="02040503050406030204" pitchFamily="18" charset="0"/>
                          </a:rPr>
                          <m:t>𝑘</m:t>
                        </m:r>
                      </m:sub>
                    </m:sSub>
                  </m:oMath>
                </a14:m>
                <a:r>
                  <a:rPr lang="sl-SI" dirty="0" smtClean="0">
                    <a:solidFill>
                      <a:srgbClr val="78A05E"/>
                    </a:solidFill>
                  </a:rPr>
                  <a:t>,</a:t>
                </a:r>
                <a:r>
                  <a:rPr lang="en-US" dirty="0" smtClean="0">
                    <a:solidFill>
                      <a:srgbClr val="78A05E"/>
                    </a:solidFill>
                  </a:rPr>
                  <a:t> </a:t>
                </a:r>
                <a:r>
                  <a:rPr lang="sl-SI" dirty="0" smtClean="0">
                    <a:solidFill>
                      <a:srgbClr val="78A05E"/>
                    </a:solidFill>
                  </a:rPr>
                  <a:t>k-to </a:t>
                </a:r>
                <a:r>
                  <a:rPr lang="en-US" i="1" dirty="0" err="1" smtClean="0">
                    <a:solidFill>
                      <a:srgbClr val="78A05E"/>
                    </a:solidFill>
                  </a:rPr>
                  <a:t>Bettijevo</a:t>
                </a:r>
                <a:r>
                  <a:rPr lang="en-US" i="1" dirty="0" smtClean="0">
                    <a:solidFill>
                      <a:srgbClr val="78A05E"/>
                    </a:solidFill>
                  </a:rPr>
                  <a:t> </a:t>
                </a:r>
                <a:r>
                  <a:rPr lang="sl-SI" i="1" dirty="0" smtClean="0">
                    <a:solidFill>
                      <a:srgbClr val="78A05E"/>
                    </a:solidFill>
                  </a:rPr>
                  <a:t>število </a:t>
                </a:r>
                <a:r>
                  <a:rPr lang="sl-SI" dirty="0" smtClean="0">
                    <a:solidFill>
                      <a:srgbClr val="78A05E"/>
                    </a:solidFill>
                  </a:rPr>
                  <a:t>prostora</a:t>
                </a:r>
                <a:endParaRPr lang="sl-SI" dirty="0">
                  <a:solidFill>
                    <a:srgbClr val="78A05E"/>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4800" y="4535269"/>
                <a:ext cx="7848600" cy="646331"/>
              </a:xfrm>
              <a:prstGeom prst="rect">
                <a:avLst/>
              </a:prstGeom>
              <a:blipFill>
                <a:blip r:embed="rId2"/>
                <a:stretch>
                  <a:fillRect l="-466" t="-5660" r="-932" b="-14151"/>
                </a:stretch>
              </a:blipFill>
            </p:spPr>
            <p:txBody>
              <a:bodyPr/>
              <a:lstStyle/>
              <a:p>
                <a:r>
                  <a:rPr lang="sl-SI">
                    <a:noFill/>
                  </a:rPr>
                  <a:t> </a:t>
                </a:r>
              </a:p>
            </p:txBody>
          </p:sp>
        </mc:Fallback>
      </mc:AlternateContent>
    </p:spTree>
    <p:extLst>
      <p:ext uri="{BB962C8B-B14F-4D97-AF65-F5344CB8AC3E}">
        <p14:creationId xmlns:p14="http://schemas.microsoft.com/office/powerpoint/2010/main" val="30434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414427" y="914400"/>
            <a:ext cx="3202744" cy="171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641196" y="3296102"/>
            <a:ext cx="2833692" cy="2925620"/>
            <a:chOff x="3272808" y="1777278"/>
            <a:chExt cx="2833692" cy="2925620"/>
          </a:xfrm>
        </p:grpSpPr>
        <p:grpSp>
          <p:nvGrpSpPr>
            <p:cNvPr id="23" name="Group 22"/>
            <p:cNvGrpSpPr/>
            <p:nvPr/>
          </p:nvGrpSpPr>
          <p:grpSpPr>
            <a:xfrm>
              <a:off x="3598608" y="2158278"/>
              <a:ext cx="2182092" cy="2161308"/>
              <a:chOff x="838200" y="3276600"/>
              <a:chExt cx="2182092" cy="2161308"/>
            </a:xfrm>
            <a:solidFill>
              <a:srgbClr val="DDEDBD"/>
            </a:solidFill>
          </p:grpSpPr>
          <p:sp>
            <p:nvSpPr>
              <p:cNvPr id="5" name="Rectangle 4"/>
              <p:cNvSpPr>
                <a:spLocks noChangeAspect="1"/>
              </p:cNvSpPr>
              <p:nvPr/>
            </p:nvSpPr>
            <p:spPr>
              <a:xfrm>
                <a:off x="838200" y="3276600"/>
                <a:ext cx="2160000" cy="216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1" name="Rectangle 10"/>
              <p:cNvSpPr>
                <a:spLocks noChangeAspect="1"/>
              </p:cNvSpPr>
              <p:nvPr/>
            </p:nvSpPr>
            <p:spPr>
              <a:xfrm>
                <a:off x="838200" y="3276600"/>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2" name="Rectangle 11"/>
              <p:cNvSpPr>
                <a:spLocks noChangeAspect="1"/>
              </p:cNvSpPr>
              <p:nvPr/>
            </p:nvSpPr>
            <p:spPr>
              <a:xfrm>
                <a:off x="1563256" y="3276600"/>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3" name="Rectangle 12"/>
              <p:cNvSpPr>
                <a:spLocks noChangeAspect="1"/>
              </p:cNvSpPr>
              <p:nvPr/>
            </p:nvSpPr>
            <p:spPr>
              <a:xfrm>
                <a:off x="2279508" y="3276600"/>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4" name="Rectangle 13"/>
              <p:cNvSpPr>
                <a:spLocks noChangeAspect="1"/>
              </p:cNvSpPr>
              <p:nvPr/>
            </p:nvSpPr>
            <p:spPr>
              <a:xfrm>
                <a:off x="838200" y="4717908"/>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5" name="Rectangle 14"/>
              <p:cNvSpPr>
                <a:spLocks noChangeAspect="1"/>
              </p:cNvSpPr>
              <p:nvPr/>
            </p:nvSpPr>
            <p:spPr>
              <a:xfrm>
                <a:off x="1563256" y="4717908"/>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6" name="Rectangle 15"/>
              <p:cNvSpPr>
                <a:spLocks noChangeAspect="1"/>
              </p:cNvSpPr>
              <p:nvPr/>
            </p:nvSpPr>
            <p:spPr>
              <a:xfrm>
                <a:off x="2279508" y="4717908"/>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7" name="Rectangle 16"/>
              <p:cNvSpPr>
                <a:spLocks noChangeAspect="1"/>
              </p:cNvSpPr>
              <p:nvPr/>
            </p:nvSpPr>
            <p:spPr>
              <a:xfrm>
                <a:off x="838200" y="4004400"/>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8" name="Rectangle 17"/>
              <p:cNvSpPr>
                <a:spLocks noChangeAspect="1"/>
              </p:cNvSpPr>
              <p:nvPr/>
            </p:nvSpPr>
            <p:spPr>
              <a:xfrm>
                <a:off x="1563256" y="4004400"/>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sp>
            <p:nvSpPr>
              <p:cNvPr id="19" name="Rectangle 18"/>
              <p:cNvSpPr>
                <a:spLocks noChangeAspect="1"/>
              </p:cNvSpPr>
              <p:nvPr/>
            </p:nvSpPr>
            <p:spPr>
              <a:xfrm>
                <a:off x="2279508" y="4004400"/>
                <a:ext cx="720000" cy="720000"/>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78A05E"/>
                  </a:solidFill>
                </a:endParaRPr>
              </a:p>
            </p:txBody>
          </p:sp>
          <p:cxnSp>
            <p:nvCxnSpPr>
              <p:cNvPr id="9" name="Straight Connector 8"/>
              <p:cNvCxnSpPr/>
              <p:nvPr/>
            </p:nvCxnSpPr>
            <p:spPr>
              <a:xfrm flipV="1">
                <a:off x="838200" y="3276600"/>
                <a:ext cx="2161308" cy="2160000"/>
              </a:xfrm>
              <a:prstGeom prst="line">
                <a:avLst/>
              </a:prstGeom>
              <a:grpFill/>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8200" y="3276600"/>
                <a:ext cx="1447800" cy="1447800"/>
              </a:xfrm>
              <a:prstGeom prst="line">
                <a:avLst/>
              </a:prstGeom>
              <a:grpFill/>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72492" y="3990108"/>
                <a:ext cx="1447800" cy="1447800"/>
              </a:xfrm>
              <a:prstGeom prst="line">
                <a:avLst/>
              </a:prstGeom>
              <a:grpFill/>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40728" y="3284680"/>
                <a:ext cx="717472" cy="705428"/>
              </a:xfrm>
              <a:prstGeom prst="line">
                <a:avLst/>
              </a:prstGeom>
              <a:grpFill/>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7264" y="4747430"/>
                <a:ext cx="701700" cy="679934"/>
              </a:xfrm>
              <a:prstGeom prst="line">
                <a:avLst/>
              </a:prstGeom>
              <a:grpFill/>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3436756" y="4321898"/>
              <a:ext cx="325800" cy="369332"/>
            </a:xfrm>
            <a:prstGeom prst="rect">
              <a:avLst/>
            </a:prstGeom>
            <a:noFill/>
          </p:spPr>
          <p:txBody>
            <a:bodyPr wrap="square" rtlCol="0">
              <a:spAutoFit/>
            </a:bodyPr>
            <a:lstStyle/>
            <a:p>
              <a:r>
                <a:rPr lang="sl-SI" dirty="0" smtClean="0">
                  <a:solidFill>
                    <a:srgbClr val="78A05E"/>
                  </a:solidFill>
                </a:rPr>
                <a:t>1</a:t>
              </a:r>
              <a:endParaRPr lang="sl-SI" dirty="0">
                <a:solidFill>
                  <a:srgbClr val="78A05E"/>
                </a:solidFill>
              </a:endParaRPr>
            </a:p>
          </p:txBody>
        </p:sp>
        <p:sp>
          <p:nvSpPr>
            <p:cNvPr id="30" name="TextBox 29"/>
            <p:cNvSpPr txBox="1"/>
            <p:nvPr/>
          </p:nvSpPr>
          <p:spPr>
            <a:xfrm>
              <a:off x="4168736" y="4328822"/>
              <a:ext cx="325800" cy="369332"/>
            </a:xfrm>
            <a:prstGeom prst="rect">
              <a:avLst/>
            </a:prstGeom>
            <a:noFill/>
          </p:spPr>
          <p:txBody>
            <a:bodyPr wrap="square" rtlCol="0">
              <a:spAutoFit/>
            </a:bodyPr>
            <a:lstStyle/>
            <a:p>
              <a:r>
                <a:rPr lang="sl-SI" dirty="0" smtClean="0">
                  <a:solidFill>
                    <a:srgbClr val="78A05E"/>
                  </a:solidFill>
                </a:rPr>
                <a:t>2</a:t>
              </a:r>
              <a:endParaRPr lang="sl-SI" dirty="0">
                <a:solidFill>
                  <a:srgbClr val="78A05E"/>
                </a:solidFill>
              </a:endParaRPr>
            </a:p>
          </p:txBody>
        </p:sp>
        <p:sp>
          <p:nvSpPr>
            <p:cNvPr id="31" name="TextBox 30"/>
            <p:cNvSpPr txBox="1"/>
            <p:nvPr/>
          </p:nvSpPr>
          <p:spPr>
            <a:xfrm>
              <a:off x="4893792" y="4326642"/>
              <a:ext cx="325800" cy="369332"/>
            </a:xfrm>
            <a:prstGeom prst="rect">
              <a:avLst/>
            </a:prstGeom>
            <a:noFill/>
          </p:spPr>
          <p:txBody>
            <a:bodyPr wrap="square" rtlCol="0">
              <a:spAutoFit/>
            </a:bodyPr>
            <a:lstStyle/>
            <a:p>
              <a:r>
                <a:rPr lang="sl-SI" dirty="0" smtClean="0">
                  <a:solidFill>
                    <a:srgbClr val="78A05E"/>
                  </a:solidFill>
                </a:rPr>
                <a:t>3</a:t>
              </a:r>
              <a:endParaRPr lang="sl-SI" dirty="0">
                <a:solidFill>
                  <a:srgbClr val="78A05E"/>
                </a:solidFill>
              </a:endParaRPr>
            </a:p>
          </p:txBody>
        </p:sp>
        <p:sp>
          <p:nvSpPr>
            <p:cNvPr id="32" name="TextBox 31"/>
            <p:cNvSpPr txBox="1"/>
            <p:nvPr/>
          </p:nvSpPr>
          <p:spPr>
            <a:xfrm>
              <a:off x="5625772" y="4333566"/>
              <a:ext cx="325800" cy="369332"/>
            </a:xfrm>
            <a:prstGeom prst="rect">
              <a:avLst/>
            </a:prstGeom>
            <a:noFill/>
          </p:spPr>
          <p:txBody>
            <a:bodyPr wrap="square" rtlCol="0">
              <a:spAutoFit/>
            </a:bodyPr>
            <a:lstStyle/>
            <a:p>
              <a:r>
                <a:rPr lang="sl-SI" dirty="0" smtClean="0">
                  <a:solidFill>
                    <a:srgbClr val="78A05E"/>
                  </a:solidFill>
                </a:rPr>
                <a:t>1</a:t>
              </a:r>
              <a:endParaRPr lang="sl-SI" dirty="0">
                <a:solidFill>
                  <a:srgbClr val="78A05E"/>
                </a:solidFill>
              </a:endParaRPr>
            </a:p>
          </p:txBody>
        </p:sp>
        <p:sp>
          <p:nvSpPr>
            <p:cNvPr id="33" name="TextBox 32"/>
            <p:cNvSpPr txBox="1"/>
            <p:nvPr/>
          </p:nvSpPr>
          <p:spPr>
            <a:xfrm>
              <a:off x="3436972" y="1777278"/>
              <a:ext cx="325800" cy="369332"/>
            </a:xfrm>
            <a:prstGeom prst="rect">
              <a:avLst/>
            </a:prstGeom>
            <a:noFill/>
          </p:spPr>
          <p:txBody>
            <a:bodyPr wrap="square" rtlCol="0">
              <a:spAutoFit/>
            </a:bodyPr>
            <a:lstStyle/>
            <a:p>
              <a:r>
                <a:rPr lang="sl-SI" dirty="0" smtClean="0">
                  <a:solidFill>
                    <a:srgbClr val="78A05E"/>
                  </a:solidFill>
                </a:rPr>
                <a:t>1</a:t>
              </a:r>
              <a:endParaRPr lang="sl-SI" dirty="0">
                <a:solidFill>
                  <a:srgbClr val="78A05E"/>
                </a:solidFill>
              </a:endParaRPr>
            </a:p>
          </p:txBody>
        </p:sp>
        <p:sp>
          <p:nvSpPr>
            <p:cNvPr id="34" name="TextBox 33"/>
            <p:cNvSpPr txBox="1"/>
            <p:nvPr/>
          </p:nvSpPr>
          <p:spPr>
            <a:xfrm>
              <a:off x="4168952" y="1784202"/>
              <a:ext cx="325800" cy="369332"/>
            </a:xfrm>
            <a:prstGeom prst="rect">
              <a:avLst/>
            </a:prstGeom>
            <a:noFill/>
          </p:spPr>
          <p:txBody>
            <a:bodyPr wrap="square" rtlCol="0">
              <a:spAutoFit/>
            </a:bodyPr>
            <a:lstStyle/>
            <a:p>
              <a:r>
                <a:rPr lang="sl-SI" dirty="0" smtClean="0">
                  <a:solidFill>
                    <a:srgbClr val="78A05E"/>
                  </a:solidFill>
                </a:rPr>
                <a:t>2</a:t>
              </a:r>
              <a:endParaRPr lang="sl-SI" dirty="0">
                <a:solidFill>
                  <a:srgbClr val="78A05E"/>
                </a:solidFill>
              </a:endParaRPr>
            </a:p>
          </p:txBody>
        </p:sp>
        <p:sp>
          <p:nvSpPr>
            <p:cNvPr id="35" name="TextBox 34"/>
            <p:cNvSpPr txBox="1"/>
            <p:nvPr/>
          </p:nvSpPr>
          <p:spPr>
            <a:xfrm>
              <a:off x="4894008" y="1782022"/>
              <a:ext cx="325800" cy="369332"/>
            </a:xfrm>
            <a:prstGeom prst="rect">
              <a:avLst/>
            </a:prstGeom>
            <a:noFill/>
          </p:spPr>
          <p:txBody>
            <a:bodyPr wrap="square" rtlCol="0">
              <a:spAutoFit/>
            </a:bodyPr>
            <a:lstStyle/>
            <a:p>
              <a:r>
                <a:rPr lang="sl-SI" dirty="0" smtClean="0">
                  <a:solidFill>
                    <a:srgbClr val="78A05E"/>
                  </a:solidFill>
                </a:rPr>
                <a:t>3</a:t>
              </a:r>
              <a:endParaRPr lang="sl-SI" dirty="0">
                <a:solidFill>
                  <a:srgbClr val="78A05E"/>
                </a:solidFill>
              </a:endParaRPr>
            </a:p>
          </p:txBody>
        </p:sp>
        <p:sp>
          <p:nvSpPr>
            <p:cNvPr id="36" name="TextBox 35"/>
            <p:cNvSpPr txBox="1"/>
            <p:nvPr/>
          </p:nvSpPr>
          <p:spPr>
            <a:xfrm>
              <a:off x="5625988" y="1788946"/>
              <a:ext cx="325800" cy="369332"/>
            </a:xfrm>
            <a:prstGeom prst="rect">
              <a:avLst/>
            </a:prstGeom>
            <a:noFill/>
          </p:spPr>
          <p:txBody>
            <a:bodyPr wrap="square" rtlCol="0">
              <a:spAutoFit/>
            </a:bodyPr>
            <a:lstStyle/>
            <a:p>
              <a:r>
                <a:rPr lang="sl-SI" dirty="0" smtClean="0">
                  <a:solidFill>
                    <a:srgbClr val="78A05E"/>
                  </a:solidFill>
                </a:rPr>
                <a:t>1</a:t>
              </a:r>
              <a:endParaRPr lang="sl-SI" dirty="0">
                <a:solidFill>
                  <a:srgbClr val="78A05E"/>
                </a:solidFill>
              </a:endParaRPr>
            </a:p>
          </p:txBody>
        </p:sp>
        <p:sp>
          <p:nvSpPr>
            <p:cNvPr id="37" name="TextBox 36"/>
            <p:cNvSpPr txBox="1"/>
            <p:nvPr/>
          </p:nvSpPr>
          <p:spPr>
            <a:xfrm>
              <a:off x="5778172" y="3453678"/>
              <a:ext cx="325800" cy="369332"/>
            </a:xfrm>
            <a:prstGeom prst="rect">
              <a:avLst/>
            </a:prstGeom>
            <a:noFill/>
          </p:spPr>
          <p:txBody>
            <a:bodyPr wrap="square" rtlCol="0">
              <a:spAutoFit/>
            </a:bodyPr>
            <a:lstStyle/>
            <a:p>
              <a:r>
                <a:rPr lang="sl-SI" dirty="0" smtClean="0">
                  <a:solidFill>
                    <a:srgbClr val="78A05E"/>
                  </a:solidFill>
                </a:rPr>
                <a:t>4</a:t>
              </a:r>
              <a:endParaRPr lang="sl-SI" dirty="0">
                <a:solidFill>
                  <a:srgbClr val="78A05E"/>
                </a:solidFill>
              </a:endParaRPr>
            </a:p>
          </p:txBody>
        </p:sp>
        <p:sp>
          <p:nvSpPr>
            <p:cNvPr id="38" name="TextBox 37"/>
            <p:cNvSpPr txBox="1"/>
            <p:nvPr/>
          </p:nvSpPr>
          <p:spPr>
            <a:xfrm>
              <a:off x="3272808" y="2703346"/>
              <a:ext cx="325800" cy="369332"/>
            </a:xfrm>
            <a:prstGeom prst="rect">
              <a:avLst/>
            </a:prstGeom>
            <a:noFill/>
          </p:spPr>
          <p:txBody>
            <a:bodyPr wrap="square" rtlCol="0">
              <a:spAutoFit/>
            </a:bodyPr>
            <a:lstStyle/>
            <a:p>
              <a:r>
                <a:rPr lang="sl-SI" dirty="0" smtClean="0">
                  <a:solidFill>
                    <a:srgbClr val="78A05E"/>
                  </a:solidFill>
                </a:rPr>
                <a:t>4</a:t>
              </a:r>
              <a:endParaRPr lang="sl-SI" dirty="0">
                <a:solidFill>
                  <a:srgbClr val="78A05E"/>
                </a:solidFill>
              </a:endParaRPr>
            </a:p>
          </p:txBody>
        </p:sp>
        <p:sp>
          <p:nvSpPr>
            <p:cNvPr id="39" name="TextBox 38"/>
            <p:cNvSpPr txBox="1"/>
            <p:nvPr/>
          </p:nvSpPr>
          <p:spPr>
            <a:xfrm>
              <a:off x="5780700" y="2700914"/>
              <a:ext cx="325800" cy="369332"/>
            </a:xfrm>
            <a:prstGeom prst="rect">
              <a:avLst/>
            </a:prstGeom>
            <a:noFill/>
          </p:spPr>
          <p:txBody>
            <a:bodyPr wrap="square" rtlCol="0">
              <a:spAutoFit/>
            </a:bodyPr>
            <a:lstStyle/>
            <a:p>
              <a:r>
                <a:rPr lang="sl-SI" dirty="0" smtClean="0">
                  <a:solidFill>
                    <a:srgbClr val="78A05E"/>
                  </a:solidFill>
                </a:rPr>
                <a:t>5</a:t>
              </a:r>
              <a:endParaRPr lang="sl-SI" dirty="0">
                <a:solidFill>
                  <a:srgbClr val="78A05E"/>
                </a:solidFill>
              </a:endParaRPr>
            </a:p>
          </p:txBody>
        </p:sp>
        <p:sp>
          <p:nvSpPr>
            <p:cNvPr id="40" name="TextBox 39"/>
            <p:cNvSpPr txBox="1"/>
            <p:nvPr/>
          </p:nvSpPr>
          <p:spPr>
            <a:xfrm>
              <a:off x="3275336" y="3407618"/>
              <a:ext cx="325800" cy="369332"/>
            </a:xfrm>
            <a:prstGeom prst="rect">
              <a:avLst/>
            </a:prstGeom>
            <a:noFill/>
          </p:spPr>
          <p:txBody>
            <a:bodyPr wrap="square" rtlCol="0">
              <a:spAutoFit/>
            </a:bodyPr>
            <a:lstStyle/>
            <a:p>
              <a:r>
                <a:rPr lang="sl-SI" dirty="0" smtClean="0">
                  <a:solidFill>
                    <a:srgbClr val="78A05E"/>
                  </a:solidFill>
                </a:rPr>
                <a:t>5</a:t>
              </a:r>
              <a:endParaRPr lang="sl-SI" dirty="0">
                <a:solidFill>
                  <a:srgbClr val="78A05E"/>
                </a:solidFill>
              </a:endParaRPr>
            </a:p>
          </p:txBody>
        </p:sp>
        <p:sp>
          <p:nvSpPr>
            <p:cNvPr id="41" name="TextBox 40"/>
            <p:cNvSpPr txBox="1"/>
            <p:nvPr/>
          </p:nvSpPr>
          <p:spPr>
            <a:xfrm>
              <a:off x="4263408" y="3590038"/>
              <a:ext cx="325800" cy="369332"/>
            </a:xfrm>
            <a:prstGeom prst="rect">
              <a:avLst/>
            </a:prstGeom>
            <a:noFill/>
          </p:spPr>
          <p:txBody>
            <a:bodyPr wrap="square" rtlCol="0">
              <a:spAutoFit/>
            </a:bodyPr>
            <a:lstStyle/>
            <a:p>
              <a:r>
                <a:rPr lang="sl-SI" dirty="0">
                  <a:solidFill>
                    <a:srgbClr val="78A05E"/>
                  </a:solidFill>
                </a:rPr>
                <a:t>6</a:t>
              </a:r>
            </a:p>
          </p:txBody>
        </p:sp>
        <p:sp>
          <p:nvSpPr>
            <p:cNvPr id="42" name="TextBox 41"/>
            <p:cNvSpPr txBox="1"/>
            <p:nvPr/>
          </p:nvSpPr>
          <p:spPr>
            <a:xfrm>
              <a:off x="4796808" y="3301278"/>
              <a:ext cx="325800" cy="369332"/>
            </a:xfrm>
            <a:prstGeom prst="rect">
              <a:avLst/>
            </a:prstGeom>
            <a:noFill/>
          </p:spPr>
          <p:txBody>
            <a:bodyPr wrap="square" rtlCol="0">
              <a:spAutoFit/>
            </a:bodyPr>
            <a:lstStyle/>
            <a:p>
              <a:r>
                <a:rPr lang="sl-SI" dirty="0" smtClean="0">
                  <a:solidFill>
                    <a:srgbClr val="78A05E"/>
                  </a:solidFill>
                </a:rPr>
                <a:t>7</a:t>
              </a:r>
              <a:endParaRPr lang="sl-SI" dirty="0">
                <a:solidFill>
                  <a:srgbClr val="78A05E"/>
                </a:solidFill>
              </a:endParaRPr>
            </a:p>
          </p:txBody>
        </p:sp>
        <p:sp>
          <p:nvSpPr>
            <p:cNvPr id="43" name="TextBox 42"/>
            <p:cNvSpPr txBox="1"/>
            <p:nvPr/>
          </p:nvSpPr>
          <p:spPr>
            <a:xfrm>
              <a:off x="4284408" y="2855746"/>
              <a:ext cx="325800" cy="369332"/>
            </a:xfrm>
            <a:prstGeom prst="rect">
              <a:avLst/>
            </a:prstGeom>
            <a:noFill/>
          </p:spPr>
          <p:txBody>
            <a:bodyPr wrap="square" rtlCol="0">
              <a:spAutoFit/>
            </a:bodyPr>
            <a:lstStyle/>
            <a:p>
              <a:r>
                <a:rPr lang="sl-SI" dirty="0" smtClean="0">
                  <a:solidFill>
                    <a:srgbClr val="78A05E"/>
                  </a:solidFill>
                </a:rPr>
                <a:t>8</a:t>
              </a:r>
              <a:endParaRPr lang="sl-SI" dirty="0">
                <a:solidFill>
                  <a:srgbClr val="78A05E"/>
                </a:solidFill>
              </a:endParaRPr>
            </a:p>
          </p:txBody>
        </p:sp>
        <p:sp>
          <p:nvSpPr>
            <p:cNvPr id="48" name="TextBox 47"/>
            <p:cNvSpPr txBox="1"/>
            <p:nvPr/>
          </p:nvSpPr>
          <p:spPr>
            <a:xfrm>
              <a:off x="4787572" y="2566986"/>
              <a:ext cx="325800" cy="369332"/>
            </a:xfrm>
            <a:prstGeom prst="rect">
              <a:avLst/>
            </a:prstGeom>
            <a:noFill/>
          </p:spPr>
          <p:txBody>
            <a:bodyPr wrap="square" rtlCol="0">
              <a:spAutoFit/>
            </a:bodyPr>
            <a:lstStyle/>
            <a:p>
              <a:r>
                <a:rPr lang="sl-SI" dirty="0" smtClean="0">
                  <a:solidFill>
                    <a:srgbClr val="78A05E"/>
                  </a:solidFill>
                </a:rPr>
                <a:t>9</a:t>
              </a:r>
              <a:endParaRPr lang="sl-SI" dirty="0">
                <a:solidFill>
                  <a:srgbClr val="78A05E"/>
                </a:solidFill>
              </a:endParaRPr>
            </a:p>
          </p:txBody>
        </p:sp>
      </p:grpSp>
      <p:sp>
        <p:nvSpPr>
          <p:cNvPr id="2" name="TextBox 1"/>
          <p:cNvSpPr txBox="1"/>
          <p:nvPr/>
        </p:nvSpPr>
        <p:spPr>
          <a:xfrm>
            <a:off x="437464" y="304800"/>
            <a:ext cx="1524000" cy="400110"/>
          </a:xfrm>
          <a:prstGeom prst="rect">
            <a:avLst/>
          </a:prstGeom>
          <a:noFill/>
        </p:spPr>
        <p:txBody>
          <a:bodyPr wrap="square" rtlCol="0">
            <a:spAutoFit/>
          </a:bodyPr>
          <a:lstStyle/>
          <a:p>
            <a:r>
              <a:rPr lang="sl-SI" sz="2000" b="1" dirty="0" smtClean="0">
                <a:solidFill>
                  <a:srgbClr val="78A05E"/>
                </a:solidFill>
              </a:rPr>
              <a:t>PRIMER</a:t>
            </a:r>
            <a:endParaRPr lang="sl-SI" sz="2000" b="1" dirty="0">
              <a:solidFill>
                <a:srgbClr val="78A05E"/>
              </a:solidFill>
            </a:endParaRPr>
          </a:p>
        </p:txBody>
      </p:sp>
      <p:sp>
        <p:nvSpPr>
          <p:cNvPr id="6" name="TextBox 5"/>
          <p:cNvSpPr txBox="1"/>
          <p:nvPr/>
        </p:nvSpPr>
        <p:spPr>
          <a:xfrm>
            <a:off x="3582096" y="1379057"/>
            <a:ext cx="2099400" cy="369332"/>
          </a:xfrm>
          <a:prstGeom prst="rect">
            <a:avLst/>
          </a:prstGeom>
          <a:noFill/>
        </p:spPr>
        <p:txBody>
          <a:bodyPr wrap="square" rtlCol="0">
            <a:spAutoFit/>
          </a:bodyPr>
          <a:lstStyle/>
          <a:p>
            <a:r>
              <a:rPr lang="sl-SI" dirty="0" smtClean="0">
                <a:solidFill>
                  <a:srgbClr val="78A05E"/>
                </a:solidFill>
              </a:rPr>
              <a:t>Kleinova steklenica</a:t>
            </a:r>
            <a:endParaRPr lang="sl-SI" dirty="0">
              <a:solidFill>
                <a:srgbClr val="78A05E"/>
              </a:solidFill>
            </a:endParaRPr>
          </a:p>
        </p:txBody>
      </p:sp>
      <p:sp>
        <p:nvSpPr>
          <p:cNvPr id="8" name="TextBox 7"/>
          <p:cNvSpPr txBox="1"/>
          <p:nvPr/>
        </p:nvSpPr>
        <p:spPr>
          <a:xfrm>
            <a:off x="3418284" y="6336268"/>
            <a:ext cx="3515916" cy="369332"/>
          </a:xfrm>
          <a:prstGeom prst="rect">
            <a:avLst/>
          </a:prstGeom>
          <a:noFill/>
        </p:spPr>
        <p:txBody>
          <a:bodyPr wrap="square" rtlCol="0">
            <a:spAutoFit/>
          </a:bodyPr>
          <a:lstStyle/>
          <a:p>
            <a:r>
              <a:rPr lang="sl-SI" dirty="0" smtClean="0">
                <a:solidFill>
                  <a:srgbClr val="78A05E"/>
                </a:solidFill>
              </a:rPr>
              <a:t>9 oglišč, 27 daljic, 18 trikotnikov</a:t>
            </a:r>
            <a:endParaRPr lang="sl-SI" dirty="0">
              <a:solidFill>
                <a:srgbClr val="78A05E"/>
              </a:solidFill>
            </a:endParaRPr>
          </a:p>
        </p:txBody>
      </p:sp>
      <p:cxnSp>
        <p:nvCxnSpPr>
          <p:cNvPr id="20" name="Straight Arrow Connector 19"/>
          <p:cNvCxnSpPr/>
          <p:nvPr/>
        </p:nvCxnSpPr>
        <p:spPr>
          <a:xfrm>
            <a:off x="2667000" y="2438400"/>
            <a:ext cx="990600" cy="85770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28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3421373333"/>
              </p:ext>
            </p:extLst>
          </p:nvPr>
        </p:nvGraphicFramePr>
        <p:xfrm>
          <a:off x="155399" y="2667000"/>
          <a:ext cx="2808000" cy="3888000"/>
        </p:xfrm>
        <a:graphic>
          <a:graphicData uri="http://schemas.openxmlformats.org/presentationml/2006/ole">
            <mc:AlternateContent xmlns:mc="http://schemas.openxmlformats.org/markup-compatibility/2006">
              <mc:Choice xmlns:v="urn:schemas-microsoft-com:vml" Requires="v">
                <p:oleObj spid="_x0000_s8344" name="Equation" r:id="rId3" imgW="5270400" imgH="6172200" progId="Equation.DSMT4">
                  <p:embed/>
                </p:oleObj>
              </mc:Choice>
              <mc:Fallback>
                <p:oleObj name="Equation" r:id="rId3" imgW="5270400" imgH="6172200" progId="Equation.DSMT4">
                  <p:embed/>
                  <p:pic>
                    <p:nvPicPr>
                      <p:cNvPr id="0" name="Object 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99" y="2667000"/>
                        <a:ext cx="2808000" cy="3888000"/>
                      </a:xfrm>
                      <a:prstGeom prst="rect">
                        <a:avLst/>
                      </a:prstGeom>
                      <a:noFill/>
                      <a:ln>
                        <a:noFill/>
                      </a:ln>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1680282688"/>
              </p:ext>
            </p:extLst>
          </p:nvPr>
        </p:nvGraphicFramePr>
        <p:xfrm>
          <a:off x="3432000" y="2672669"/>
          <a:ext cx="2808000" cy="3888000"/>
        </p:xfrm>
        <a:graphic>
          <a:graphicData uri="http://schemas.openxmlformats.org/presentationml/2006/ole">
            <mc:AlternateContent xmlns:mc="http://schemas.openxmlformats.org/markup-compatibility/2006">
              <mc:Choice xmlns:v="urn:schemas-microsoft-com:vml" Requires="v">
                <p:oleObj spid="_x0000_s8345" name="Equation" r:id="rId5" imgW="3949560" imgH="6172200" progId="Equation.DSMT4">
                  <p:embed/>
                </p:oleObj>
              </mc:Choice>
              <mc:Fallback>
                <p:oleObj name="Equation" r:id="rId5" imgW="3949560" imgH="6172200" progId="Equation.DSMT4">
                  <p:embed/>
                  <p:pic>
                    <p:nvPicPr>
                      <p:cNvPr id="0" name="Object 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000" y="2672669"/>
                        <a:ext cx="2808000" cy="3888000"/>
                      </a:xfrm>
                      <a:prstGeom prst="rect">
                        <a:avLst/>
                      </a:prstGeom>
                      <a:noFill/>
                      <a:ln>
                        <a:noFill/>
                      </a:ln>
                    </p:spPr>
                  </p:pic>
                </p:oleObj>
              </mc:Fallback>
            </mc:AlternateContent>
          </a:graphicData>
        </a:graphic>
      </p:graphicFrame>
      <p:graphicFrame>
        <p:nvGraphicFramePr>
          <p:cNvPr id="37" name="Object 36"/>
          <p:cNvGraphicFramePr>
            <a:graphicFrameLocks/>
          </p:cNvGraphicFramePr>
          <p:nvPr>
            <p:extLst>
              <p:ext uri="{D42A27DB-BD31-4B8C-83A1-F6EECF244321}">
                <p14:modId xmlns:p14="http://schemas.microsoft.com/office/powerpoint/2010/main" val="1408839972"/>
              </p:ext>
            </p:extLst>
          </p:nvPr>
        </p:nvGraphicFramePr>
        <p:xfrm>
          <a:off x="76200" y="457200"/>
          <a:ext cx="4320000" cy="1800000"/>
        </p:xfrm>
        <a:graphic>
          <a:graphicData uri="http://schemas.openxmlformats.org/presentationml/2006/ole">
            <mc:AlternateContent xmlns:mc="http://schemas.openxmlformats.org/markup-compatibility/2006">
              <mc:Choice xmlns:v="urn:schemas-microsoft-com:vml" Requires="v">
                <p:oleObj spid="_x0000_s8346" name="Equation" r:id="rId7" imgW="7886520" imgH="2082600" progId="Equation.DSMT4">
                  <p:embed/>
                </p:oleObj>
              </mc:Choice>
              <mc:Fallback>
                <p:oleObj name="Equation" r:id="rId7" imgW="7886520" imgH="2082600" progId="Equation.DSMT4">
                  <p:embed/>
                  <p:pic>
                    <p:nvPicPr>
                      <p:cNvPr id="0" name="Object 2"/>
                      <p:cNvPicPr preferRelativeResize="0">
                        <a:picLocks noChangeAspect="1" noChangeArrowheads="1"/>
                      </p:cNvPicPr>
                      <p:nvPr/>
                    </p:nvPicPr>
                    <p:blipFill>
                      <a:blip r:embed="rId8"/>
                      <a:srcRect/>
                      <a:stretch>
                        <a:fillRect/>
                      </a:stretch>
                    </p:blipFill>
                    <p:spPr bwMode="auto">
                      <a:xfrm>
                        <a:off x="76200" y="457200"/>
                        <a:ext cx="4320000" cy="1800000"/>
                      </a:xfrm>
                      <a:prstGeom prst="rect">
                        <a:avLst/>
                      </a:prstGeom>
                      <a:noFill/>
                      <a:ln>
                        <a:noFill/>
                      </a:ln>
                    </p:spPr>
                  </p:pic>
                </p:oleObj>
              </mc:Fallback>
            </mc:AlternateContent>
          </a:graphicData>
        </a:graphic>
      </p:graphicFrame>
      <p:graphicFrame>
        <p:nvGraphicFramePr>
          <p:cNvPr id="38" name="Object 37"/>
          <p:cNvGraphicFramePr>
            <a:graphicFrameLocks/>
          </p:cNvGraphicFramePr>
          <p:nvPr>
            <p:extLst>
              <p:ext uri="{D42A27DB-BD31-4B8C-83A1-F6EECF244321}">
                <p14:modId xmlns:p14="http://schemas.microsoft.com/office/powerpoint/2010/main" val="2779806041"/>
              </p:ext>
            </p:extLst>
          </p:nvPr>
        </p:nvGraphicFramePr>
        <p:xfrm>
          <a:off x="4724400" y="457200"/>
          <a:ext cx="4320000" cy="1800000"/>
        </p:xfrm>
        <a:graphic>
          <a:graphicData uri="http://schemas.openxmlformats.org/presentationml/2006/ole">
            <mc:AlternateContent xmlns:mc="http://schemas.openxmlformats.org/markup-compatibility/2006">
              <mc:Choice xmlns:v="urn:schemas-microsoft-com:vml" Requires="v">
                <p:oleObj spid="_x0000_s8347" name="Equation" r:id="rId9" imgW="5892480" imgH="2082600" progId="Equation.DSMT4">
                  <p:embed/>
                </p:oleObj>
              </mc:Choice>
              <mc:Fallback>
                <p:oleObj name="Equation" r:id="rId9" imgW="5892480" imgH="2082600" progId="Equation.DSMT4">
                  <p:embed/>
                  <p:pic>
                    <p:nvPicPr>
                      <p:cNvPr id="0" name="Object 36"/>
                      <p:cNvPicPr preferRelativeResize="0">
                        <a:picLocks noChangeAspect="1" noChangeArrowheads="1"/>
                      </p:cNvPicPr>
                      <p:nvPr/>
                    </p:nvPicPr>
                    <p:blipFill>
                      <a:blip r:embed="rId10"/>
                      <a:srcRect/>
                      <a:stretch>
                        <a:fillRect/>
                      </a:stretch>
                    </p:blipFill>
                    <p:spPr bwMode="auto">
                      <a:xfrm>
                        <a:off x="4724400" y="457200"/>
                        <a:ext cx="4320000" cy="1800000"/>
                      </a:xfrm>
                      <a:prstGeom prst="rect">
                        <a:avLst/>
                      </a:prstGeom>
                      <a:noFill/>
                      <a:ln>
                        <a:noFill/>
                      </a:ln>
                    </p:spPr>
                  </p:pic>
                </p:oleObj>
              </mc:Fallback>
            </mc:AlternateContent>
          </a:graphicData>
        </a:graphic>
      </p:graphicFrame>
      <p:sp>
        <p:nvSpPr>
          <p:cNvPr id="39" name="Rectangle 38"/>
          <p:cNvSpPr/>
          <p:nvPr/>
        </p:nvSpPr>
        <p:spPr>
          <a:xfrm>
            <a:off x="5867400" y="2285998"/>
            <a:ext cx="3124200"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t>19 baznih </a:t>
            </a:r>
            <a:r>
              <a:rPr lang="en-US" sz="1600" dirty="0" smtClean="0"/>
              <a:t>1-</a:t>
            </a:r>
            <a:r>
              <a:rPr lang="sl-SI" sz="1600" dirty="0" smtClean="0"/>
              <a:t>ciklov</a:t>
            </a:r>
            <a:endParaRPr lang="sl-SI" sz="1600" dirty="0"/>
          </a:p>
        </p:txBody>
      </p:sp>
      <p:sp>
        <p:nvSpPr>
          <p:cNvPr id="40" name="TextBox 39"/>
          <p:cNvSpPr txBox="1"/>
          <p:nvPr/>
        </p:nvSpPr>
        <p:spPr>
          <a:xfrm>
            <a:off x="76200" y="73223"/>
            <a:ext cx="2971800" cy="307777"/>
          </a:xfrm>
          <a:prstGeom prst="rect">
            <a:avLst/>
          </a:prstGeom>
          <a:noFill/>
        </p:spPr>
        <p:txBody>
          <a:bodyPr wrap="square" rtlCol="0">
            <a:spAutoFit/>
          </a:bodyPr>
          <a:lstStyle/>
          <a:p>
            <a:r>
              <a:rPr lang="sl-SI" sz="1400" dirty="0" smtClean="0">
                <a:solidFill>
                  <a:srgbClr val="78A05E"/>
                </a:solidFill>
              </a:rPr>
              <a:t>incidenčna matrika za robove daljic</a:t>
            </a:r>
            <a:endParaRPr lang="sl-SI" sz="1400" dirty="0">
              <a:solidFill>
                <a:srgbClr val="78A05E"/>
              </a:solidFill>
            </a:endParaRPr>
          </a:p>
        </p:txBody>
      </p:sp>
      <p:cxnSp>
        <p:nvCxnSpPr>
          <p:cNvPr id="42" name="Straight Arrow Connector 41"/>
          <p:cNvCxnSpPr/>
          <p:nvPr/>
        </p:nvCxnSpPr>
        <p:spPr>
          <a:xfrm>
            <a:off x="4457700" y="1371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1000" y="6550223"/>
            <a:ext cx="3429000" cy="307777"/>
          </a:xfrm>
          <a:prstGeom prst="rect">
            <a:avLst/>
          </a:prstGeom>
          <a:noFill/>
        </p:spPr>
        <p:txBody>
          <a:bodyPr wrap="square" rtlCol="0">
            <a:spAutoFit/>
          </a:bodyPr>
          <a:lstStyle/>
          <a:p>
            <a:r>
              <a:rPr lang="sl-SI" sz="1400" dirty="0" smtClean="0">
                <a:solidFill>
                  <a:srgbClr val="78A05E"/>
                </a:solidFill>
              </a:rPr>
              <a:t>incidenčna matrika za robove trikotnikov</a:t>
            </a:r>
            <a:endParaRPr lang="sl-SI" sz="1400" dirty="0">
              <a:solidFill>
                <a:srgbClr val="78A05E"/>
              </a:solidFill>
            </a:endParaRPr>
          </a:p>
        </p:txBody>
      </p:sp>
      <p:cxnSp>
        <p:nvCxnSpPr>
          <p:cNvPr id="45" name="Straight Arrow Connector 44"/>
          <p:cNvCxnSpPr/>
          <p:nvPr/>
        </p:nvCxnSpPr>
        <p:spPr>
          <a:xfrm>
            <a:off x="3105150" y="4419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286500" y="2667000"/>
            <a:ext cx="4191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l-SI" sz="1600" dirty="0" smtClean="0"/>
              <a:t>18 </a:t>
            </a:r>
          </a:p>
          <a:p>
            <a:pPr algn="ctr"/>
            <a:r>
              <a:rPr lang="sl-SI" sz="1600" dirty="0" smtClean="0"/>
              <a:t>h</a:t>
            </a:r>
          </a:p>
          <a:p>
            <a:pPr algn="ctr"/>
            <a:r>
              <a:rPr lang="sl-SI" sz="1600" dirty="0" smtClean="0"/>
              <a:t>o</a:t>
            </a:r>
          </a:p>
          <a:p>
            <a:pPr algn="ctr"/>
            <a:r>
              <a:rPr lang="sl-SI" sz="1600" dirty="0" smtClean="0"/>
              <a:t>m</a:t>
            </a:r>
          </a:p>
          <a:p>
            <a:pPr algn="ctr"/>
            <a:r>
              <a:rPr lang="sl-SI" sz="1600" dirty="0" smtClean="0"/>
              <a:t>o</a:t>
            </a:r>
          </a:p>
          <a:p>
            <a:pPr algn="ctr"/>
            <a:r>
              <a:rPr lang="sl-SI" sz="1600" dirty="0" smtClean="0"/>
              <a:t>l</a:t>
            </a:r>
          </a:p>
          <a:p>
            <a:pPr algn="ctr"/>
            <a:r>
              <a:rPr lang="sl-SI" sz="1600" dirty="0" smtClean="0"/>
              <a:t>o</a:t>
            </a:r>
          </a:p>
          <a:p>
            <a:pPr algn="ctr"/>
            <a:r>
              <a:rPr lang="sl-SI" sz="1600" dirty="0" smtClean="0"/>
              <a:t>g</a:t>
            </a:r>
          </a:p>
          <a:p>
            <a:pPr algn="ctr"/>
            <a:r>
              <a:rPr lang="sl-SI" sz="1600" dirty="0" smtClean="0"/>
              <a:t>i</a:t>
            </a:r>
          </a:p>
          <a:p>
            <a:pPr algn="ctr"/>
            <a:r>
              <a:rPr lang="sl-SI" sz="1600" dirty="0" smtClean="0"/>
              <a:t>j</a:t>
            </a:r>
            <a:endParaRPr lang="sl-SI" sz="1600" dirty="0"/>
          </a:p>
        </p:txBody>
      </p:sp>
      <p:cxnSp>
        <p:nvCxnSpPr>
          <p:cNvPr id="48" name="Elbow Connector 47"/>
          <p:cNvCxnSpPr>
            <a:stCxn id="46" idx="3"/>
            <a:endCxn id="39" idx="2"/>
          </p:cNvCxnSpPr>
          <p:nvPr/>
        </p:nvCxnSpPr>
        <p:spPr>
          <a:xfrm flipV="1">
            <a:off x="6705600" y="2514599"/>
            <a:ext cx="723900" cy="1447801"/>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2465999"/>
            <a:ext cx="57150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162800" y="3733800"/>
            <a:ext cx="184785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l-SI" dirty="0"/>
              <a:t>1 </a:t>
            </a:r>
            <a:r>
              <a:rPr lang="en-US" dirty="0" smtClean="0"/>
              <a:t>‘</a:t>
            </a:r>
            <a:r>
              <a:rPr lang="sl-SI" dirty="0" smtClean="0"/>
              <a:t>pravi</a:t>
            </a:r>
            <a:r>
              <a:rPr lang="en-US" dirty="0" smtClean="0"/>
              <a:t>’</a:t>
            </a:r>
            <a:r>
              <a:rPr lang="sl-SI" dirty="0" smtClean="0"/>
              <a:t> </a:t>
            </a:r>
            <a:r>
              <a:rPr lang="sl-SI" dirty="0"/>
              <a:t>1-cikel in 1 cikel z </a:t>
            </a:r>
            <a:r>
              <a:rPr lang="en-US" dirty="0" smtClean="0"/>
              <a:t>‘</a:t>
            </a:r>
            <a:r>
              <a:rPr lang="sl-SI" dirty="0" smtClean="0"/>
              <a:t>notranjo torzijo</a:t>
            </a:r>
            <a:r>
              <a:rPr lang="en-US" dirty="0" smtClean="0"/>
              <a:t>’</a:t>
            </a:r>
            <a:endParaRPr lang="sl-SI" dirty="0"/>
          </a:p>
          <a:p>
            <a:pPr algn="ctr"/>
            <a:endParaRPr lang="sl-SI" dirty="0"/>
          </a:p>
        </p:txBody>
      </p:sp>
      <p:sp>
        <p:nvSpPr>
          <p:cNvPr id="58" name="TextBox 57"/>
          <p:cNvSpPr txBox="1"/>
          <p:nvPr/>
        </p:nvSpPr>
        <p:spPr>
          <a:xfrm>
            <a:off x="6553200" y="5715000"/>
            <a:ext cx="2209800" cy="523220"/>
          </a:xfrm>
          <a:prstGeom prst="rect">
            <a:avLst/>
          </a:prstGeom>
          <a:solidFill>
            <a:srgbClr val="DDEDBD"/>
          </a:solidFill>
        </p:spPr>
        <p:txBody>
          <a:bodyPr wrap="square" rtlCol="0">
            <a:spAutoFit/>
          </a:bodyPr>
          <a:lstStyle/>
          <a:p>
            <a:r>
              <a:rPr lang="sl-SI" sz="1400" dirty="0" smtClean="0">
                <a:solidFill>
                  <a:srgbClr val="78A05E"/>
                </a:solidFill>
              </a:rPr>
              <a:t> (</a:t>
            </a:r>
            <a:r>
              <a:rPr lang="en-US" sz="1400" dirty="0" err="1" smtClean="0">
                <a:solidFill>
                  <a:srgbClr val="78A05E"/>
                </a:solidFill>
              </a:rPr>
              <a:t>prvo</a:t>
            </a:r>
            <a:r>
              <a:rPr lang="en-US" sz="1400" dirty="0" smtClean="0">
                <a:solidFill>
                  <a:srgbClr val="78A05E"/>
                </a:solidFill>
              </a:rPr>
              <a:t> </a:t>
            </a:r>
            <a:r>
              <a:rPr lang="en-US" sz="1400" dirty="0" err="1" smtClean="0">
                <a:solidFill>
                  <a:srgbClr val="78A05E"/>
                </a:solidFill>
              </a:rPr>
              <a:t>Bettijevo</a:t>
            </a:r>
            <a:r>
              <a:rPr lang="en-US" sz="1400" dirty="0" smtClean="0">
                <a:solidFill>
                  <a:srgbClr val="78A05E"/>
                </a:solidFill>
              </a:rPr>
              <a:t> </a:t>
            </a:r>
            <a:r>
              <a:rPr lang="sl-SI" sz="1400" dirty="0" smtClean="0">
                <a:solidFill>
                  <a:srgbClr val="78A05E"/>
                </a:solidFill>
              </a:rPr>
              <a:t>število je 1, </a:t>
            </a:r>
          </a:p>
          <a:p>
            <a:r>
              <a:rPr lang="sl-SI" sz="1400" dirty="0" smtClean="0">
                <a:solidFill>
                  <a:srgbClr val="78A05E"/>
                </a:solidFill>
              </a:rPr>
              <a:t>         torzijski koeficient je 2)</a:t>
            </a:r>
            <a:endParaRPr lang="sl-SI" sz="1400" dirty="0">
              <a:solidFill>
                <a:srgbClr val="78A05E"/>
              </a:solidFill>
            </a:endParaRPr>
          </a:p>
        </p:txBody>
      </p:sp>
      <p:cxnSp>
        <p:nvCxnSpPr>
          <p:cNvPr id="61" name="Straight Connector 60"/>
          <p:cNvCxnSpPr/>
          <p:nvPr/>
        </p:nvCxnSpPr>
        <p:spPr>
          <a:xfrm>
            <a:off x="5848350" y="495300"/>
            <a:ext cx="0" cy="175259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05200" y="5257800"/>
            <a:ext cx="26670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0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p:bldP spid="46" grpId="0" animBg="1"/>
      <p:bldP spid="57"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2859"/>
            <a:ext cx="7086600" cy="3662541"/>
          </a:xfrm>
          <a:prstGeom prst="rect">
            <a:avLst/>
          </a:prstGeom>
          <a:noFill/>
        </p:spPr>
        <p:txBody>
          <a:bodyPr wrap="square" rtlCol="0">
            <a:spAutoFit/>
          </a:bodyPr>
          <a:lstStyle/>
          <a:p>
            <a:pPr algn="just"/>
            <a:r>
              <a:rPr lang="sl-SI" dirty="0" err="1" smtClean="0">
                <a:solidFill>
                  <a:schemeClr val="accent1">
                    <a:lumMod val="75000"/>
                  </a:schemeClr>
                </a:solidFill>
              </a:rPr>
              <a:t>Until</a:t>
            </a:r>
            <a:r>
              <a:rPr lang="sl-SI" dirty="0" smtClean="0">
                <a:solidFill>
                  <a:schemeClr val="accent1">
                    <a:lumMod val="75000"/>
                  </a:schemeClr>
                </a:solidFill>
              </a:rPr>
              <a:t> </a:t>
            </a:r>
            <a:r>
              <a:rPr lang="sl-SI" dirty="0" err="1" smtClean="0">
                <a:solidFill>
                  <a:schemeClr val="accent1">
                    <a:lumMod val="75000"/>
                  </a:schemeClr>
                </a:solidFill>
              </a:rPr>
              <a:t>the</a:t>
            </a:r>
            <a:r>
              <a:rPr lang="sl-SI" dirty="0" smtClean="0">
                <a:solidFill>
                  <a:schemeClr val="accent1">
                    <a:lumMod val="75000"/>
                  </a:schemeClr>
                </a:solidFill>
              </a:rPr>
              <a:t> </a:t>
            </a:r>
            <a:r>
              <a:rPr lang="sl-SI" dirty="0" err="1" smtClean="0">
                <a:solidFill>
                  <a:schemeClr val="accent1">
                    <a:lumMod val="75000"/>
                  </a:schemeClr>
                </a:solidFill>
              </a:rPr>
              <a:t>mid</a:t>
            </a:r>
            <a:r>
              <a:rPr lang="sl-SI" dirty="0" smtClean="0">
                <a:solidFill>
                  <a:schemeClr val="accent1">
                    <a:lumMod val="75000"/>
                  </a:schemeClr>
                </a:solidFill>
              </a:rPr>
              <a:t> 1920</a:t>
            </a:r>
            <a:r>
              <a:rPr lang="en-US" dirty="0" smtClean="0">
                <a:solidFill>
                  <a:schemeClr val="accent1">
                    <a:lumMod val="75000"/>
                  </a:schemeClr>
                </a:solidFill>
              </a:rPr>
              <a:t>’s topologists studied homology via incidence matrices, which they could manipulate to determine the </a:t>
            </a:r>
            <a:r>
              <a:rPr lang="en-US" dirty="0" err="1" smtClean="0">
                <a:solidFill>
                  <a:schemeClr val="accent1">
                    <a:lumMod val="75000"/>
                  </a:schemeClr>
                </a:solidFill>
              </a:rPr>
              <a:t>Betti</a:t>
            </a:r>
            <a:r>
              <a:rPr lang="en-US" dirty="0" smtClean="0">
                <a:solidFill>
                  <a:schemeClr val="accent1">
                    <a:lumMod val="75000"/>
                  </a:schemeClr>
                </a:solidFill>
              </a:rPr>
              <a:t> numbers and torsion coefficients. That changed in 1925, when Emmy </a:t>
            </a:r>
            <a:r>
              <a:rPr lang="en-US" dirty="0" err="1" smtClean="0">
                <a:solidFill>
                  <a:schemeClr val="accent1">
                    <a:lumMod val="75000"/>
                  </a:schemeClr>
                </a:solidFill>
              </a:rPr>
              <a:t>Noether</a:t>
            </a:r>
            <a:r>
              <a:rPr lang="en-US" dirty="0" smtClean="0">
                <a:solidFill>
                  <a:schemeClr val="accent1">
                    <a:lumMod val="75000"/>
                  </a:schemeClr>
                </a:solidFill>
              </a:rPr>
              <a:t> pointed out in her 14-line report, and in her lectures in </a:t>
            </a:r>
            <a:r>
              <a:rPr lang="en-US" dirty="0" err="1" smtClean="0">
                <a:solidFill>
                  <a:schemeClr val="accent1">
                    <a:lumMod val="75000"/>
                  </a:schemeClr>
                </a:solidFill>
              </a:rPr>
              <a:t>G</a:t>
            </a:r>
            <a:r>
              <a:rPr lang="en-US" dirty="0" err="1" smtClean="0">
                <a:solidFill>
                  <a:schemeClr val="accent1">
                    <a:lumMod val="75000"/>
                  </a:schemeClr>
                </a:solidFill>
                <a:cs typeface="Times New Roman" panose="02020603050405020304" pitchFamily="18" charset="0"/>
              </a:rPr>
              <a:t>öttingen</a:t>
            </a:r>
            <a:r>
              <a:rPr lang="en-US" dirty="0" smtClean="0">
                <a:solidFill>
                  <a:schemeClr val="accent1">
                    <a:lumMod val="75000"/>
                  </a:schemeClr>
                </a:solidFill>
                <a:cs typeface="Times New Roman" panose="02020603050405020304" pitchFamily="18" charset="0"/>
              </a:rPr>
              <a:t>, that homology was an Abelian group, rather than just </a:t>
            </a:r>
            <a:r>
              <a:rPr lang="en-US" dirty="0" err="1" smtClean="0">
                <a:solidFill>
                  <a:schemeClr val="accent1">
                    <a:lumMod val="75000"/>
                  </a:schemeClr>
                </a:solidFill>
                <a:cs typeface="Times New Roman" panose="02020603050405020304" pitchFamily="18" charset="0"/>
              </a:rPr>
              <a:t>Betti</a:t>
            </a:r>
            <a:r>
              <a:rPr lang="en-US" dirty="0" smtClean="0">
                <a:solidFill>
                  <a:schemeClr val="accent1">
                    <a:lumMod val="75000"/>
                  </a:schemeClr>
                </a:solidFill>
                <a:cs typeface="Times New Roman" panose="02020603050405020304" pitchFamily="18" charset="0"/>
              </a:rPr>
              <a:t> numbers and torsion coefficients, </a:t>
            </a:r>
            <a:r>
              <a:rPr lang="en-US" b="1" dirty="0" smtClean="0">
                <a:solidFill>
                  <a:srgbClr val="C00000"/>
                </a:solidFill>
                <a:cs typeface="Times New Roman" panose="02020603050405020304" pitchFamily="18" charset="0"/>
              </a:rPr>
              <a:t>and perceptions changed forever</a:t>
            </a:r>
            <a:r>
              <a:rPr lang="en-US" dirty="0" smtClean="0">
                <a:cs typeface="Times New Roman" panose="02020603050405020304" pitchFamily="18" charset="0"/>
              </a:rPr>
              <a:t>. </a:t>
            </a:r>
            <a:r>
              <a:rPr lang="en-US" dirty="0" smtClean="0">
                <a:solidFill>
                  <a:schemeClr val="accent1">
                    <a:lumMod val="75000"/>
                  </a:schemeClr>
                </a:solidFill>
                <a:cs typeface="Times New Roman" panose="02020603050405020304" pitchFamily="18" charset="0"/>
              </a:rPr>
              <a:t>The young H. </a:t>
            </a:r>
            <a:r>
              <a:rPr lang="en-US" dirty="0" err="1" smtClean="0">
                <a:solidFill>
                  <a:schemeClr val="accent1">
                    <a:lumMod val="75000"/>
                  </a:schemeClr>
                </a:solidFill>
                <a:cs typeface="Times New Roman" panose="02020603050405020304" pitchFamily="18" charset="0"/>
              </a:rPr>
              <a:t>Hopf</a:t>
            </a:r>
            <a:r>
              <a:rPr lang="en-US" dirty="0" smtClean="0">
                <a:solidFill>
                  <a:schemeClr val="accent1">
                    <a:lumMod val="75000"/>
                  </a:schemeClr>
                </a:solidFill>
                <a:cs typeface="Times New Roman" panose="02020603050405020304" pitchFamily="18" charset="0"/>
              </a:rPr>
              <a:t>, who had just arrived to spend a year in </a:t>
            </a:r>
            <a:r>
              <a:rPr lang="en-US" dirty="0" err="1" smtClean="0">
                <a:solidFill>
                  <a:schemeClr val="accent1">
                    <a:lumMod val="75000"/>
                  </a:schemeClr>
                </a:solidFill>
              </a:rPr>
              <a:t>G</a:t>
            </a:r>
            <a:r>
              <a:rPr lang="en-US" dirty="0" err="1" smtClean="0">
                <a:solidFill>
                  <a:schemeClr val="accent1">
                    <a:lumMod val="75000"/>
                  </a:schemeClr>
                </a:solidFill>
                <a:cs typeface="Times New Roman" panose="02020603050405020304" pitchFamily="18" charset="0"/>
              </a:rPr>
              <a:t>öttingen</a:t>
            </a:r>
            <a:r>
              <a:rPr lang="en-US" dirty="0" smtClean="0">
                <a:solidFill>
                  <a:schemeClr val="accent1">
                    <a:lumMod val="75000"/>
                  </a:schemeClr>
                </a:solidFill>
                <a:cs typeface="Times New Roman" panose="02020603050405020304" pitchFamily="18" charset="0"/>
              </a:rPr>
              <a:t> and meet P. </a:t>
            </a:r>
            <a:r>
              <a:rPr lang="en-US" dirty="0" err="1" smtClean="0">
                <a:solidFill>
                  <a:schemeClr val="accent1">
                    <a:lumMod val="75000"/>
                  </a:schemeClr>
                </a:solidFill>
                <a:cs typeface="Times New Roman" panose="02020603050405020304" pitchFamily="18" charset="0"/>
              </a:rPr>
              <a:t>Aleksandrov</a:t>
            </a:r>
            <a:r>
              <a:rPr lang="en-US" dirty="0" smtClean="0">
                <a:solidFill>
                  <a:schemeClr val="accent1">
                    <a:lumMod val="75000"/>
                  </a:schemeClr>
                </a:solidFill>
                <a:cs typeface="Times New Roman" panose="02020603050405020304" pitchFamily="18" charset="0"/>
              </a:rPr>
              <a:t>, realized how useful this viewpoint was, and the word spread rapidly. Inspired by the new viewpoint, the 1929 paper by L. Mayer introduced the purely algebraic notions of chain complex, its subgroup of cycles and the homology groups of a complex.</a:t>
            </a:r>
          </a:p>
          <a:p>
            <a:pPr algn="just"/>
            <a:endParaRPr lang="en-US" dirty="0" smtClean="0">
              <a:solidFill>
                <a:schemeClr val="accent1">
                  <a:lumMod val="75000"/>
                </a:schemeClr>
              </a:solidFill>
              <a:cs typeface="Times New Roman" panose="02020603050405020304" pitchFamily="18" charset="0"/>
            </a:endParaRPr>
          </a:p>
          <a:p>
            <a:pPr algn="r"/>
            <a:r>
              <a:rPr lang="en-US" sz="1600" dirty="0" smtClean="0">
                <a:solidFill>
                  <a:schemeClr val="accent1">
                    <a:lumMod val="75000"/>
                  </a:schemeClr>
                </a:solidFill>
                <a:cs typeface="Times New Roman" panose="02020603050405020304" pitchFamily="18" charset="0"/>
              </a:rPr>
              <a:t>C.A. </a:t>
            </a:r>
            <a:r>
              <a:rPr lang="en-US" sz="1600" dirty="0" err="1" smtClean="0">
                <a:solidFill>
                  <a:schemeClr val="accent1">
                    <a:lumMod val="75000"/>
                  </a:schemeClr>
                </a:solidFill>
                <a:cs typeface="Times New Roman" panose="02020603050405020304" pitchFamily="18" charset="0"/>
              </a:rPr>
              <a:t>Weibel</a:t>
            </a:r>
            <a:r>
              <a:rPr lang="en-US" sz="1600" dirty="0" smtClean="0">
                <a:solidFill>
                  <a:schemeClr val="accent1">
                    <a:lumMod val="75000"/>
                  </a:schemeClr>
                </a:solidFill>
                <a:cs typeface="Times New Roman" panose="02020603050405020304" pitchFamily="18" charset="0"/>
              </a:rPr>
              <a:t>, v </a:t>
            </a:r>
            <a:r>
              <a:rPr lang="en-US" sz="1600" i="1" dirty="0" smtClean="0">
                <a:solidFill>
                  <a:schemeClr val="accent1">
                    <a:lumMod val="75000"/>
                  </a:schemeClr>
                </a:solidFill>
                <a:cs typeface="Times New Roman" panose="02020603050405020304" pitchFamily="18" charset="0"/>
              </a:rPr>
              <a:t>History of Topology, </a:t>
            </a:r>
            <a:r>
              <a:rPr lang="en-US" sz="1600" dirty="0" smtClean="0">
                <a:solidFill>
                  <a:schemeClr val="accent1">
                    <a:lumMod val="75000"/>
                  </a:schemeClr>
                </a:solidFill>
                <a:cs typeface="Times New Roman" panose="02020603050405020304" pitchFamily="18" charset="0"/>
              </a:rPr>
              <a:t>str. 801</a:t>
            </a:r>
            <a:endParaRPr lang="sl-SI" sz="1600" i="1" dirty="0">
              <a:solidFill>
                <a:schemeClr val="accent1">
                  <a:lumMod val="75000"/>
                </a:schemeClr>
              </a:solidFill>
            </a:endParaRPr>
          </a:p>
        </p:txBody>
      </p:sp>
    </p:spTree>
    <p:extLst>
      <p:ext uri="{BB962C8B-B14F-4D97-AF65-F5344CB8AC3E}">
        <p14:creationId xmlns:p14="http://schemas.microsoft.com/office/powerpoint/2010/main" val="1620714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5"/>
            <a:ext cx="3822566" cy="584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247309" y="3258132"/>
            <a:ext cx="3336639" cy="1632989"/>
          </a:xfrm>
          <a:custGeom>
            <a:avLst/>
            <a:gdLst>
              <a:gd name="connsiteX0" fmla="*/ 3943928 w 3943928"/>
              <a:gd name="connsiteY0" fmla="*/ 9236 h 1921164"/>
              <a:gd name="connsiteX1" fmla="*/ 2429164 w 3943928"/>
              <a:gd name="connsiteY1" fmla="*/ 0 h 1921164"/>
              <a:gd name="connsiteX2" fmla="*/ 2438400 w 3943928"/>
              <a:gd name="connsiteY2" fmla="*/ 110836 h 1921164"/>
              <a:gd name="connsiteX3" fmla="*/ 0 w 3943928"/>
              <a:gd name="connsiteY3" fmla="*/ 129309 h 1921164"/>
              <a:gd name="connsiteX4" fmla="*/ 0 w 3943928"/>
              <a:gd name="connsiteY4" fmla="*/ 1921164 h 1921164"/>
              <a:gd name="connsiteX5" fmla="*/ 1644073 w 3943928"/>
              <a:gd name="connsiteY5" fmla="*/ 1921164 h 1921164"/>
              <a:gd name="connsiteX6" fmla="*/ 1644073 w 3943928"/>
              <a:gd name="connsiteY6" fmla="*/ 1810327 h 1921164"/>
              <a:gd name="connsiteX7" fmla="*/ 3925455 w 3943928"/>
              <a:gd name="connsiteY7" fmla="*/ 1801091 h 1921164"/>
              <a:gd name="connsiteX8" fmla="*/ 3943928 w 3943928"/>
              <a:gd name="connsiteY8" fmla="*/ 9236 h 1921164"/>
              <a:gd name="connsiteX0" fmla="*/ 3916219 w 3925455"/>
              <a:gd name="connsiteY0" fmla="*/ 18473 h 1921164"/>
              <a:gd name="connsiteX1" fmla="*/ 2429164 w 3925455"/>
              <a:gd name="connsiteY1" fmla="*/ 0 h 1921164"/>
              <a:gd name="connsiteX2" fmla="*/ 2438400 w 3925455"/>
              <a:gd name="connsiteY2" fmla="*/ 110836 h 1921164"/>
              <a:gd name="connsiteX3" fmla="*/ 0 w 3925455"/>
              <a:gd name="connsiteY3" fmla="*/ 129309 h 1921164"/>
              <a:gd name="connsiteX4" fmla="*/ 0 w 3925455"/>
              <a:gd name="connsiteY4" fmla="*/ 1921164 h 1921164"/>
              <a:gd name="connsiteX5" fmla="*/ 1644073 w 3925455"/>
              <a:gd name="connsiteY5" fmla="*/ 1921164 h 1921164"/>
              <a:gd name="connsiteX6" fmla="*/ 1644073 w 3925455"/>
              <a:gd name="connsiteY6" fmla="*/ 1810327 h 1921164"/>
              <a:gd name="connsiteX7" fmla="*/ 3925455 w 3925455"/>
              <a:gd name="connsiteY7" fmla="*/ 1801091 h 1921164"/>
              <a:gd name="connsiteX8" fmla="*/ 3916219 w 3925455"/>
              <a:gd name="connsiteY8" fmla="*/ 18473 h 19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5455" h="1921164">
                <a:moveTo>
                  <a:pt x="3916219" y="18473"/>
                </a:moveTo>
                <a:lnTo>
                  <a:pt x="2429164" y="0"/>
                </a:lnTo>
                <a:lnTo>
                  <a:pt x="2438400" y="110836"/>
                </a:lnTo>
                <a:lnTo>
                  <a:pt x="0" y="129309"/>
                </a:lnTo>
                <a:lnTo>
                  <a:pt x="0" y="1921164"/>
                </a:lnTo>
                <a:lnTo>
                  <a:pt x="1644073" y="1921164"/>
                </a:lnTo>
                <a:lnTo>
                  <a:pt x="1644073" y="1810327"/>
                </a:lnTo>
                <a:lnTo>
                  <a:pt x="3925455" y="1801091"/>
                </a:lnTo>
                <a:cubicBezTo>
                  <a:pt x="3922376" y="1206885"/>
                  <a:pt x="3919298" y="612679"/>
                  <a:pt x="3916219" y="1847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6" name="Group 5"/>
          <p:cNvGrpSpPr/>
          <p:nvPr/>
        </p:nvGrpSpPr>
        <p:grpSpPr>
          <a:xfrm>
            <a:off x="3733800" y="152400"/>
            <a:ext cx="5214637" cy="2800928"/>
            <a:chOff x="3822572" y="762000"/>
            <a:chExt cx="5214637" cy="2800928"/>
          </a:xfrm>
        </p:grpSpPr>
        <p:pic>
          <p:nvPicPr>
            <p:cNvPr id="4" name="Picture 2"/>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831" t="55237" r="5854" b="16172"/>
            <a:stretch/>
          </p:blipFill>
          <p:spPr bwMode="auto">
            <a:xfrm>
              <a:off x="3886200" y="877455"/>
              <a:ext cx="5151009" cy="255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22572" y="762000"/>
              <a:ext cx="326402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Rectangle 6"/>
            <p:cNvSpPr/>
            <p:nvPr/>
          </p:nvSpPr>
          <p:spPr>
            <a:xfrm>
              <a:off x="6095999" y="3258128"/>
              <a:ext cx="294120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8" name="TextBox 7"/>
          <p:cNvSpPr txBox="1"/>
          <p:nvPr/>
        </p:nvSpPr>
        <p:spPr>
          <a:xfrm>
            <a:off x="3733800" y="3088402"/>
            <a:ext cx="5257800" cy="292388"/>
          </a:xfrm>
          <a:prstGeom prst="rect">
            <a:avLst/>
          </a:prstGeom>
          <a:noFill/>
        </p:spPr>
        <p:txBody>
          <a:bodyPr wrap="square" rtlCol="0">
            <a:spAutoFit/>
          </a:bodyPr>
          <a:lstStyle/>
          <a:p>
            <a:pPr algn="just"/>
            <a:r>
              <a:rPr lang="sl-SI" sz="1300" b="1" dirty="0" smtClean="0"/>
              <a:t>E. Noether: Grupno-teoretična izpeljava teorije elementarnih deliteljev.</a:t>
            </a:r>
            <a:endParaRPr lang="sl-SI" sz="1300" b="1" dirty="0"/>
          </a:p>
        </p:txBody>
      </p:sp>
      <p:cxnSp>
        <p:nvCxnSpPr>
          <p:cNvPr id="12" name="Elbow Connector 11"/>
          <p:cNvCxnSpPr/>
          <p:nvPr/>
        </p:nvCxnSpPr>
        <p:spPr>
          <a:xfrm rot="5400000" flipH="1" flipV="1">
            <a:off x="2270188" y="1724602"/>
            <a:ext cx="1581732" cy="1485328"/>
          </a:xfrm>
          <a:prstGeom prst="bentConnector3">
            <a:avLst>
              <a:gd name="adj1" fmla="val 10006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4352" y="5903740"/>
            <a:ext cx="2953091" cy="523220"/>
          </a:xfrm>
          <a:prstGeom prst="rect">
            <a:avLst/>
          </a:prstGeom>
          <a:noFill/>
        </p:spPr>
        <p:txBody>
          <a:bodyPr wrap="square" rtlCol="0">
            <a:spAutoFit/>
          </a:bodyPr>
          <a:lstStyle/>
          <a:p>
            <a:r>
              <a:rPr lang="sl-SI" sz="1400" dirty="0" smtClean="0"/>
              <a:t>Iz</a:t>
            </a:r>
            <a:r>
              <a:rPr lang="sl-SI" sz="1400" i="1" dirty="0" smtClean="0"/>
              <a:t> Jahresbericht </a:t>
            </a:r>
            <a:r>
              <a:rPr lang="sl-SI" sz="1400" i="1" dirty="0"/>
              <a:t>der Deutschen </a:t>
            </a:r>
            <a:r>
              <a:rPr lang="sl-SI" sz="1400" i="1" dirty="0" smtClean="0"/>
              <a:t>Mathematiker-Vereinigung 34 (1926)</a:t>
            </a:r>
            <a:endParaRPr lang="sl-SI" sz="1400" dirty="0"/>
          </a:p>
        </p:txBody>
      </p:sp>
      <p:sp>
        <p:nvSpPr>
          <p:cNvPr id="13" name="TextBox 12"/>
          <p:cNvSpPr txBox="1"/>
          <p:nvPr/>
        </p:nvSpPr>
        <p:spPr>
          <a:xfrm>
            <a:off x="3775785" y="3551229"/>
            <a:ext cx="5151009" cy="692497"/>
          </a:xfrm>
          <a:prstGeom prst="rect">
            <a:avLst/>
          </a:prstGeom>
          <a:solidFill>
            <a:schemeClr val="bg1">
              <a:alpha val="57000"/>
            </a:schemeClr>
          </a:solidFill>
        </p:spPr>
        <p:txBody>
          <a:bodyPr wrap="square" rtlCol="0">
            <a:spAutoFit/>
          </a:bodyPr>
          <a:lstStyle/>
          <a:p>
            <a:pPr algn="just"/>
            <a:r>
              <a:rPr lang="sl-SI" sz="1300" dirty="0" smtClean="0"/>
              <a:t>Poljubno celoštevilsko linearno formo je mogoče s spremembo baze prevesti v kanonično obliko </a:t>
            </a:r>
            <a:r>
              <a:rPr lang="sl-SI" sz="1300" dirty="0" smtClean="0">
                <a:latin typeface="Georgia" panose="02040502050405020303" pitchFamily="18" charset="0"/>
              </a:rPr>
              <a:t>(</a:t>
            </a:r>
            <a:r>
              <a:rPr lang="sl-SI" sz="1300" i="1" dirty="0" smtClean="0">
                <a:latin typeface="Georgia" panose="02040502050405020303" pitchFamily="18" charset="0"/>
              </a:rPr>
              <a:t>e</a:t>
            </a:r>
            <a:r>
              <a:rPr lang="sl-SI" sz="1300" i="1" baseline="-25000" dirty="0" smtClean="0">
                <a:latin typeface="Georgia" panose="02040502050405020303" pitchFamily="18" charset="0"/>
              </a:rPr>
              <a:t>1</a:t>
            </a:r>
            <a:r>
              <a:rPr lang="sl-SI" sz="1300" i="1" dirty="0" smtClean="0">
                <a:latin typeface="Georgia" panose="02040502050405020303" pitchFamily="18" charset="0"/>
              </a:rPr>
              <a:t>y</a:t>
            </a:r>
            <a:r>
              <a:rPr lang="sl-SI" sz="1300" i="1" baseline="-25000" dirty="0" smtClean="0">
                <a:latin typeface="Georgia" panose="02040502050405020303" pitchFamily="18" charset="0"/>
              </a:rPr>
              <a:t>1, </a:t>
            </a:r>
            <a:r>
              <a:rPr lang="sl-SI" sz="1300" i="1" dirty="0" smtClean="0">
                <a:latin typeface="Georgia" panose="02040502050405020303" pitchFamily="18" charset="0"/>
              </a:rPr>
              <a:t>e</a:t>
            </a:r>
            <a:r>
              <a:rPr lang="sl-SI" sz="1300" i="1" baseline="-25000" dirty="0" smtClean="0">
                <a:latin typeface="Georgia" panose="02040502050405020303" pitchFamily="18" charset="0"/>
              </a:rPr>
              <a:t>2</a:t>
            </a:r>
            <a:r>
              <a:rPr lang="sl-SI" sz="1300" i="1" dirty="0" smtClean="0">
                <a:latin typeface="Georgia" panose="02040502050405020303" pitchFamily="18" charset="0"/>
              </a:rPr>
              <a:t>y</a:t>
            </a:r>
            <a:r>
              <a:rPr lang="sl-SI" sz="1300" i="1" baseline="-25000" dirty="0" smtClean="0">
                <a:latin typeface="Georgia" panose="02040502050405020303" pitchFamily="18" charset="0"/>
              </a:rPr>
              <a:t>2</a:t>
            </a:r>
            <a:r>
              <a:rPr lang="sl-SI" sz="1300" i="1" dirty="0" smtClean="0">
                <a:latin typeface="Georgia" panose="02040502050405020303" pitchFamily="18" charset="0"/>
              </a:rPr>
              <a:t>, . . .,</a:t>
            </a:r>
            <a:r>
              <a:rPr lang="sl-SI" sz="1300" i="1" dirty="0" err="1" smtClean="0">
                <a:latin typeface="Georgia" panose="02040502050405020303" pitchFamily="18" charset="0"/>
              </a:rPr>
              <a:t>e</a:t>
            </a:r>
            <a:r>
              <a:rPr lang="sl-SI" sz="1300" i="1" baseline="-25000" dirty="0" err="1" smtClean="0">
                <a:latin typeface="Georgia" panose="02040502050405020303" pitchFamily="18" charset="0"/>
              </a:rPr>
              <a:t>r</a:t>
            </a:r>
            <a:r>
              <a:rPr lang="sl-SI" sz="1300" i="1" dirty="0" err="1" smtClean="0">
                <a:latin typeface="Georgia" panose="02040502050405020303" pitchFamily="18" charset="0"/>
              </a:rPr>
              <a:t>y</a:t>
            </a:r>
            <a:r>
              <a:rPr lang="sl-SI" sz="1300" i="1" baseline="-25000" dirty="0" err="1" smtClean="0">
                <a:latin typeface="Georgia" panose="02040502050405020303" pitchFamily="18" charset="0"/>
              </a:rPr>
              <a:t>r</a:t>
            </a:r>
            <a:r>
              <a:rPr lang="sl-SI" sz="1300" dirty="0" smtClean="0">
                <a:latin typeface="Georgia" panose="02040502050405020303" pitchFamily="18" charset="0"/>
              </a:rPr>
              <a:t>)</a:t>
            </a:r>
            <a:r>
              <a:rPr lang="sl-SI" sz="1300" i="1" dirty="0" smtClean="0">
                <a:latin typeface="Georgia" panose="02040502050405020303" pitchFamily="18" charset="0"/>
              </a:rPr>
              <a:t>, </a:t>
            </a:r>
            <a:r>
              <a:rPr lang="sl-SI" sz="1300" dirty="0" smtClean="0"/>
              <a:t>kjer vsak </a:t>
            </a:r>
            <a:r>
              <a:rPr lang="sl-SI" sz="1300" i="1" dirty="0" smtClean="0">
                <a:latin typeface="Georgia" panose="02040502050405020303" pitchFamily="18" charset="0"/>
              </a:rPr>
              <a:t>e</a:t>
            </a:r>
            <a:r>
              <a:rPr lang="sl-SI" sz="1300" dirty="0" smtClean="0"/>
              <a:t> deli naslednjega in so torej števila </a:t>
            </a:r>
            <a:r>
              <a:rPr lang="sl-SI" sz="1300" i="1" dirty="0" smtClean="0">
                <a:latin typeface="Georgia" panose="02040502050405020303" pitchFamily="18" charset="0"/>
              </a:rPr>
              <a:t>e</a:t>
            </a:r>
            <a:r>
              <a:rPr lang="sl-SI" sz="1300" dirty="0" smtClean="0"/>
              <a:t> določena do na predznak natančno. </a:t>
            </a:r>
          </a:p>
        </p:txBody>
      </p:sp>
      <p:sp>
        <p:nvSpPr>
          <p:cNvPr id="14" name="TextBox 13"/>
          <p:cNvSpPr txBox="1"/>
          <p:nvPr/>
        </p:nvSpPr>
        <p:spPr>
          <a:xfrm>
            <a:off x="3761790" y="4353734"/>
            <a:ext cx="5151009" cy="692497"/>
          </a:xfrm>
          <a:prstGeom prst="rect">
            <a:avLst/>
          </a:prstGeom>
          <a:solidFill>
            <a:schemeClr val="bg1">
              <a:alpha val="57000"/>
            </a:schemeClr>
          </a:solidFill>
        </p:spPr>
        <p:txBody>
          <a:bodyPr wrap="square" rtlCol="0">
            <a:spAutoFit/>
          </a:bodyPr>
          <a:lstStyle/>
          <a:p>
            <a:pPr algn="just"/>
            <a:r>
              <a:rPr lang="sl-SI" sz="1300" dirty="0" smtClean="0"/>
              <a:t>Ker je vsaka končno generirana abelova grupa izomorfna takemu modulu, dobimo izrek o razcepu teh grup na direktno vsoto maksimalnih cikličnih faktorjev. </a:t>
            </a:r>
            <a:endParaRPr lang="sl-SI" sz="1300" dirty="0"/>
          </a:p>
        </p:txBody>
      </p:sp>
      <p:sp>
        <p:nvSpPr>
          <p:cNvPr id="15" name="TextBox 14"/>
          <p:cNvSpPr txBox="1"/>
          <p:nvPr/>
        </p:nvSpPr>
        <p:spPr>
          <a:xfrm>
            <a:off x="3761790" y="5181600"/>
            <a:ext cx="5151009" cy="692497"/>
          </a:xfrm>
          <a:prstGeom prst="rect">
            <a:avLst/>
          </a:prstGeom>
          <a:solidFill>
            <a:schemeClr val="bg1">
              <a:alpha val="57000"/>
            </a:schemeClr>
          </a:solidFill>
        </p:spPr>
        <p:txBody>
          <a:bodyPr wrap="square" rtlCol="0">
            <a:spAutoFit/>
          </a:bodyPr>
          <a:lstStyle/>
          <a:p>
            <a:pPr algn="just"/>
            <a:r>
              <a:rPr lang="sl-SI" sz="1300" dirty="0" smtClean="0"/>
              <a:t>Lahko torej uberemo obratno pot in faktorizacijo linearne forme na elementarne delitelje izpeljemo neposredno iz posplošenega izreka o razcepu končnih group. </a:t>
            </a:r>
            <a:endParaRPr lang="sl-SI" sz="1300" dirty="0"/>
          </a:p>
        </p:txBody>
      </p:sp>
      <p:sp>
        <p:nvSpPr>
          <p:cNvPr id="16" name="TextBox 15"/>
          <p:cNvSpPr txBox="1"/>
          <p:nvPr/>
        </p:nvSpPr>
        <p:spPr>
          <a:xfrm>
            <a:off x="3761789" y="5958744"/>
            <a:ext cx="5151009" cy="692497"/>
          </a:xfrm>
          <a:prstGeom prst="rect">
            <a:avLst/>
          </a:prstGeom>
          <a:solidFill>
            <a:schemeClr val="bg1">
              <a:alpha val="57000"/>
            </a:schemeClr>
          </a:solidFill>
        </p:spPr>
        <p:txBody>
          <a:bodyPr wrap="square" rtlCol="0">
            <a:spAutoFit/>
          </a:bodyPr>
          <a:lstStyle/>
          <a:p>
            <a:pPr algn="just"/>
            <a:r>
              <a:rPr lang="sl-SI" sz="1300" dirty="0" smtClean="0"/>
              <a:t>Grupni pristop se izkaže za preprostejšega, zato se v uporabi,  npr. pri določanju Bettijevih in torzijskih števil v topologiji,  ni potrebno sklicevati na splošno teorijo elementarnih deliteljev. </a:t>
            </a:r>
            <a:endParaRPr lang="sl-SI" sz="1300" dirty="0"/>
          </a:p>
        </p:txBody>
      </p:sp>
    </p:spTree>
    <p:extLst>
      <p:ext uri="{BB962C8B-B14F-4D97-AF65-F5344CB8AC3E}">
        <p14:creationId xmlns:p14="http://schemas.microsoft.com/office/powerpoint/2010/main" val="202109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61976">
            <a:off x="1914414" y="1220475"/>
            <a:ext cx="4105275" cy="4197736"/>
          </a:xfrm>
          <a:prstGeom prst="rect">
            <a:avLst/>
          </a:prstGeom>
          <a:solidFill>
            <a:srgbClr val="FFFFFF">
              <a:shade val="85000"/>
            </a:srgbClr>
          </a:solidFill>
          <a:ln w="190500" cap="sq">
            <a:solidFill>
              <a:srgbClr val="DDEDBD"/>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1981200" y="5867400"/>
            <a:ext cx="4133439" cy="369332"/>
          </a:xfrm>
          <a:prstGeom prst="rect">
            <a:avLst/>
          </a:prstGeom>
        </p:spPr>
        <p:txBody>
          <a:bodyPr wrap="none">
            <a:spAutoFit/>
          </a:bodyPr>
          <a:lstStyle/>
          <a:p>
            <a:r>
              <a:rPr lang="sl-SI" b="1" i="1" dirty="0" smtClean="0">
                <a:solidFill>
                  <a:srgbClr val="C00000"/>
                </a:solidFill>
                <a:effectLst>
                  <a:outerShdw blurRad="38100" dist="38100" dir="2700000" algn="tl">
                    <a:srgbClr val="000000">
                      <a:alpha val="43137"/>
                    </a:srgbClr>
                  </a:outerShdw>
                </a:effectLst>
                <a:latin typeface="Bodoni MT" panose="02070603080606020203" pitchFamily="18" charset="0"/>
                <a:cs typeface="Times New Roman" panose="02020603050405020304" pitchFamily="18" charset="0"/>
              </a:rPr>
              <a:t>... </a:t>
            </a:r>
            <a:r>
              <a:rPr lang="en-US" b="1" i="1" dirty="0" smtClean="0">
                <a:solidFill>
                  <a:srgbClr val="C00000"/>
                </a:solidFill>
                <a:effectLst>
                  <a:outerShdw blurRad="38100" dist="38100" dir="2700000" algn="tl">
                    <a:srgbClr val="000000">
                      <a:alpha val="43137"/>
                    </a:srgbClr>
                  </a:outerShdw>
                </a:effectLst>
                <a:latin typeface="Bodoni MT" panose="02070603080606020203" pitchFamily="18" charset="0"/>
                <a:cs typeface="Times New Roman" panose="02020603050405020304" pitchFamily="18" charset="0"/>
              </a:rPr>
              <a:t>and </a:t>
            </a:r>
            <a:r>
              <a:rPr lang="en-US" b="1" i="1" dirty="0">
                <a:solidFill>
                  <a:srgbClr val="C00000"/>
                </a:solidFill>
                <a:effectLst>
                  <a:outerShdw blurRad="38100" dist="38100" dir="2700000" algn="tl">
                    <a:srgbClr val="000000">
                      <a:alpha val="43137"/>
                    </a:srgbClr>
                  </a:outerShdw>
                </a:effectLst>
                <a:latin typeface="Bodoni MT" panose="02070603080606020203" pitchFamily="18" charset="0"/>
                <a:cs typeface="Times New Roman" panose="02020603050405020304" pitchFamily="18" charset="0"/>
              </a:rPr>
              <a:t>perceptions changed </a:t>
            </a:r>
            <a:r>
              <a:rPr lang="en-US" b="1" i="1" dirty="0" smtClean="0">
                <a:solidFill>
                  <a:srgbClr val="C00000"/>
                </a:solidFill>
                <a:effectLst>
                  <a:outerShdw blurRad="38100" dist="38100" dir="2700000" algn="tl">
                    <a:srgbClr val="000000">
                      <a:alpha val="43137"/>
                    </a:srgbClr>
                  </a:outerShdw>
                </a:effectLst>
                <a:latin typeface="Bodoni MT" panose="02070603080606020203" pitchFamily="18" charset="0"/>
                <a:cs typeface="Times New Roman" panose="02020603050405020304" pitchFamily="18" charset="0"/>
              </a:rPr>
              <a:t>forever</a:t>
            </a:r>
            <a:r>
              <a:rPr lang="sl-SI" sz="1050" b="1" i="1" dirty="0" smtClean="0">
                <a:solidFill>
                  <a:srgbClr val="C00000"/>
                </a:solidFill>
                <a:effectLst>
                  <a:outerShdw blurRad="38100" dist="38100" dir="2700000" algn="tl">
                    <a:srgbClr val="000000">
                      <a:alpha val="43137"/>
                    </a:srgbClr>
                  </a:outerShdw>
                </a:effectLst>
                <a:latin typeface="Bodoni MT" panose="02070603080606020203" pitchFamily="18" charset="0"/>
                <a:cs typeface="Times New Roman" panose="02020603050405020304" pitchFamily="18" charset="0"/>
              </a:rPr>
              <a:t> </a:t>
            </a:r>
            <a:r>
              <a:rPr lang="sl-SI" b="1" i="1" dirty="0" smtClean="0">
                <a:solidFill>
                  <a:srgbClr val="C00000"/>
                </a:solidFill>
                <a:effectLst>
                  <a:outerShdw blurRad="38100" dist="38100" dir="2700000" algn="tl">
                    <a:srgbClr val="000000">
                      <a:alpha val="43137"/>
                    </a:srgbClr>
                  </a:outerShdw>
                </a:effectLst>
                <a:latin typeface="Bodoni MT" panose="02070603080606020203" pitchFamily="18" charset="0"/>
                <a:cs typeface="Times New Roman" panose="02020603050405020304" pitchFamily="18" charset="0"/>
              </a:rPr>
              <a:t>...</a:t>
            </a:r>
            <a:endParaRPr lang="sl-SI" i="1" dirty="0">
              <a:effectLst>
                <a:outerShdw blurRad="38100" dist="38100" dir="2700000" algn="tl">
                  <a:srgbClr val="000000">
                    <a:alpha val="43137"/>
                  </a:srgbClr>
                </a:outerShdw>
              </a:effectLst>
              <a:latin typeface="Bodoni MT" panose="02070603080606020203" pitchFamily="18" charset="0"/>
            </a:endParaRPr>
          </a:p>
        </p:txBody>
      </p:sp>
    </p:spTree>
    <p:extLst>
      <p:ext uri="{BB962C8B-B14F-4D97-AF65-F5344CB8AC3E}">
        <p14:creationId xmlns:p14="http://schemas.microsoft.com/office/powerpoint/2010/main" val="3658895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77447645"/>
              </p:ext>
            </p:extLst>
          </p:nvPr>
        </p:nvGraphicFramePr>
        <p:xfrm>
          <a:off x="288925" y="1174750"/>
          <a:ext cx="4189413" cy="806450"/>
        </p:xfrm>
        <a:graphic>
          <a:graphicData uri="http://schemas.openxmlformats.org/presentationml/2006/ole">
            <mc:AlternateContent xmlns:mc="http://schemas.openxmlformats.org/markup-compatibility/2006">
              <mc:Choice xmlns:v="urn:schemas-microsoft-com:vml" Requires="v">
                <p:oleObj spid="_x0000_s1085" name="Equation" r:id="rId3" imgW="2425680" imgH="469800" progId="Equation.DSMT4">
                  <p:embed/>
                </p:oleObj>
              </mc:Choice>
              <mc:Fallback>
                <p:oleObj name="Equation" r:id="rId3" imgW="2425680" imgH="469800" progId="Equation.DSMT4">
                  <p:embed/>
                  <p:pic>
                    <p:nvPicPr>
                      <p:cNvPr id="0" name="Object 1"/>
                      <p:cNvPicPr>
                        <a:picLocks noChangeAspect="1" noChangeArrowheads="1"/>
                      </p:cNvPicPr>
                      <p:nvPr/>
                    </p:nvPicPr>
                    <p:blipFill>
                      <a:blip r:embed="rId4"/>
                      <a:srcRect/>
                      <a:stretch>
                        <a:fillRect/>
                      </a:stretch>
                    </p:blipFill>
                    <p:spPr bwMode="auto">
                      <a:xfrm>
                        <a:off x="288925" y="1174750"/>
                        <a:ext cx="4189413" cy="806450"/>
                      </a:xfrm>
                      <a:prstGeom prst="rect">
                        <a:avLst/>
                      </a:prstGeom>
                      <a:noFill/>
                      <a:ln>
                        <a:noFill/>
                      </a:ln>
                    </p:spPr>
                  </p:pic>
                </p:oleObj>
              </mc:Fallback>
            </mc:AlternateContent>
          </a:graphicData>
        </a:graphic>
      </p:graphicFrame>
      <p:sp>
        <p:nvSpPr>
          <p:cNvPr id="3" name="TextBox 2"/>
          <p:cNvSpPr txBox="1"/>
          <p:nvPr/>
        </p:nvSpPr>
        <p:spPr>
          <a:xfrm>
            <a:off x="5029200" y="1436687"/>
            <a:ext cx="1828800" cy="369332"/>
          </a:xfrm>
          <a:prstGeom prst="rect">
            <a:avLst/>
          </a:prstGeom>
          <a:noFill/>
        </p:spPr>
        <p:txBody>
          <a:bodyPr wrap="square" rtlCol="0">
            <a:spAutoFit/>
          </a:bodyPr>
          <a:lstStyle/>
          <a:p>
            <a:r>
              <a:rPr lang="sl-SI" b="1" dirty="0" smtClean="0">
                <a:solidFill>
                  <a:srgbClr val="78A05E"/>
                </a:solidFill>
              </a:rPr>
              <a:t>Greenov izrek</a:t>
            </a:r>
            <a:endParaRPr lang="sl-SI" b="1" dirty="0">
              <a:solidFill>
                <a:srgbClr val="78A05E"/>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20644654"/>
              </p:ext>
            </p:extLst>
          </p:nvPr>
        </p:nvGraphicFramePr>
        <p:xfrm>
          <a:off x="228600" y="2819400"/>
          <a:ext cx="8702770" cy="1372615"/>
        </p:xfrm>
        <a:graphic>
          <a:graphicData uri="http://schemas.openxmlformats.org/presentationml/2006/ole">
            <mc:AlternateContent xmlns:mc="http://schemas.openxmlformats.org/markup-compatibility/2006">
              <mc:Choice xmlns:v="urn:schemas-microsoft-com:vml" Requires="v">
                <p:oleObj spid="_x0000_s1086" name="Equation" r:id="rId5" imgW="5473440" imgH="863280" progId="Equation.DSMT4">
                  <p:embed/>
                </p:oleObj>
              </mc:Choice>
              <mc:Fallback>
                <p:oleObj name="Equation" r:id="rId5" imgW="5473440" imgH="863280" progId="Equation.DSMT4">
                  <p:embed/>
                  <p:pic>
                    <p:nvPicPr>
                      <p:cNvPr id="0" name="Object 1"/>
                      <p:cNvPicPr>
                        <a:picLocks noChangeAspect="1" noChangeArrowheads="1"/>
                      </p:cNvPicPr>
                      <p:nvPr/>
                    </p:nvPicPr>
                    <p:blipFill>
                      <a:blip r:embed="rId6"/>
                      <a:srcRect/>
                      <a:stretch>
                        <a:fillRect/>
                      </a:stretch>
                    </p:blipFill>
                    <p:spPr bwMode="auto">
                      <a:xfrm>
                        <a:off x="228600" y="2819400"/>
                        <a:ext cx="8702770" cy="1372615"/>
                      </a:xfrm>
                      <a:prstGeom prst="rect">
                        <a:avLst/>
                      </a:prstGeom>
                      <a:solidFill>
                        <a:schemeClr val="bg1">
                          <a:alpha val="60000"/>
                        </a:schemeClr>
                      </a:solidFill>
                      <a:ln>
                        <a:noFill/>
                      </a:ln>
                    </p:spPr>
                  </p:pic>
                </p:oleObj>
              </mc:Fallback>
            </mc:AlternateContent>
          </a:graphicData>
        </a:graphic>
      </p:graphicFrame>
      <p:sp>
        <p:nvSpPr>
          <p:cNvPr id="5" name="TextBox 4"/>
          <p:cNvSpPr txBox="1"/>
          <p:nvPr/>
        </p:nvSpPr>
        <p:spPr>
          <a:xfrm>
            <a:off x="5105400" y="3897868"/>
            <a:ext cx="1828800" cy="369332"/>
          </a:xfrm>
          <a:prstGeom prst="rect">
            <a:avLst/>
          </a:prstGeom>
          <a:noFill/>
        </p:spPr>
        <p:txBody>
          <a:bodyPr wrap="square" rtlCol="0">
            <a:spAutoFit/>
          </a:bodyPr>
          <a:lstStyle/>
          <a:p>
            <a:r>
              <a:rPr lang="sl-SI" b="1" dirty="0" smtClean="0">
                <a:solidFill>
                  <a:srgbClr val="78A05E"/>
                </a:solidFill>
              </a:rPr>
              <a:t>Stokesov izrek</a:t>
            </a:r>
            <a:endParaRPr lang="sl-SI" b="1" dirty="0">
              <a:solidFill>
                <a:srgbClr val="78A05E"/>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96906"/>
              </p:ext>
            </p:extLst>
          </p:nvPr>
        </p:nvGraphicFramePr>
        <p:xfrm>
          <a:off x="255588" y="4812268"/>
          <a:ext cx="6602412" cy="1371600"/>
        </p:xfrm>
        <a:graphic>
          <a:graphicData uri="http://schemas.openxmlformats.org/presentationml/2006/ole">
            <mc:AlternateContent xmlns:mc="http://schemas.openxmlformats.org/markup-compatibility/2006">
              <mc:Choice xmlns:v="urn:schemas-microsoft-com:vml" Requires="v">
                <p:oleObj spid="_x0000_s1087" name="Equation" r:id="rId7" imgW="4152600" imgH="863280" progId="Equation.DSMT4">
                  <p:embed/>
                </p:oleObj>
              </mc:Choice>
              <mc:Fallback>
                <p:oleObj name="Equation" r:id="rId7" imgW="4152600" imgH="863280" progId="Equation.DSMT4">
                  <p:embed/>
                  <p:pic>
                    <p:nvPicPr>
                      <p:cNvPr id="0" name="Object 3"/>
                      <p:cNvPicPr>
                        <a:picLocks noChangeAspect="1" noChangeArrowheads="1"/>
                      </p:cNvPicPr>
                      <p:nvPr/>
                    </p:nvPicPr>
                    <p:blipFill>
                      <a:blip r:embed="rId8"/>
                      <a:srcRect/>
                      <a:stretch>
                        <a:fillRect/>
                      </a:stretch>
                    </p:blipFill>
                    <p:spPr bwMode="auto">
                      <a:xfrm>
                        <a:off x="255588" y="4812268"/>
                        <a:ext cx="66024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167745" y="6183868"/>
            <a:ext cx="1828800" cy="369332"/>
          </a:xfrm>
          <a:prstGeom prst="rect">
            <a:avLst/>
          </a:prstGeom>
          <a:noFill/>
        </p:spPr>
        <p:txBody>
          <a:bodyPr wrap="square" rtlCol="0">
            <a:spAutoFit/>
          </a:bodyPr>
          <a:lstStyle/>
          <a:p>
            <a:r>
              <a:rPr lang="sl-SI" b="1" dirty="0" smtClean="0">
                <a:solidFill>
                  <a:srgbClr val="78A05E"/>
                </a:solidFill>
              </a:rPr>
              <a:t>Gaussov izrek</a:t>
            </a:r>
            <a:endParaRPr lang="sl-SI" b="1" dirty="0">
              <a:solidFill>
                <a:srgbClr val="78A05E"/>
              </a:solidFill>
            </a:endParaRPr>
          </a:p>
        </p:txBody>
      </p:sp>
      <p:sp>
        <p:nvSpPr>
          <p:cNvPr id="8" name="TextBox 7"/>
          <p:cNvSpPr txBox="1"/>
          <p:nvPr/>
        </p:nvSpPr>
        <p:spPr>
          <a:xfrm>
            <a:off x="228599" y="191869"/>
            <a:ext cx="5105401" cy="646331"/>
          </a:xfrm>
          <a:prstGeom prst="rect">
            <a:avLst/>
          </a:prstGeom>
          <a:noFill/>
        </p:spPr>
        <p:txBody>
          <a:bodyPr wrap="square" rtlCol="0">
            <a:spAutoFit/>
          </a:bodyPr>
          <a:lstStyle/>
          <a:p>
            <a:r>
              <a:rPr lang="sl-SI" b="1" dirty="0" smtClean="0">
                <a:solidFill>
                  <a:srgbClr val="78A05E"/>
                </a:solidFill>
              </a:rPr>
              <a:t>MATEMATIKA 19. STOLETJA - KLASIČNI IZREKI O INTEGRACIJI NA KRIVULJAH IN PLOSKVAH</a:t>
            </a:r>
            <a:endParaRPr lang="sl-SI" b="1" dirty="0">
              <a:solidFill>
                <a:srgbClr val="78A05E"/>
              </a:solidFill>
            </a:endParaRPr>
          </a:p>
        </p:txBody>
      </p:sp>
    </p:spTree>
    <p:extLst>
      <p:ext uri="{BB962C8B-B14F-4D97-AF65-F5344CB8AC3E}">
        <p14:creationId xmlns:p14="http://schemas.microsoft.com/office/powerpoint/2010/main" val="36236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 name="Group 358"/>
          <p:cNvGrpSpPr/>
          <p:nvPr/>
        </p:nvGrpSpPr>
        <p:grpSpPr>
          <a:xfrm>
            <a:off x="1371600" y="4953000"/>
            <a:ext cx="2890711" cy="1720290"/>
            <a:chOff x="2748089" y="4876800"/>
            <a:chExt cx="2890711" cy="1720290"/>
          </a:xfrm>
        </p:grpSpPr>
        <p:grpSp>
          <p:nvGrpSpPr>
            <p:cNvPr id="347" name="Group 346"/>
            <p:cNvGrpSpPr/>
            <p:nvPr/>
          </p:nvGrpSpPr>
          <p:grpSpPr>
            <a:xfrm>
              <a:off x="2748089" y="4888523"/>
              <a:ext cx="2890711" cy="1708567"/>
              <a:chOff x="3156510" y="5026293"/>
              <a:chExt cx="2890711" cy="1708567"/>
            </a:xfrm>
          </p:grpSpPr>
          <p:sp>
            <p:nvSpPr>
              <p:cNvPr id="131" name="Freeform 130"/>
              <p:cNvSpPr/>
              <p:nvPr/>
            </p:nvSpPr>
            <p:spPr>
              <a:xfrm>
                <a:off x="3156510" y="5026293"/>
                <a:ext cx="2890711" cy="1708567"/>
              </a:xfrm>
              <a:custGeom>
                <a:avLst/>
                <a:gdLst>
                  <a:gd name="connsiteX0" fmla="*/ 1170419 w 2399144"/>
                  <a:gd name="connsiteY0" fmla="*/ 14196 h 1317299"/>
                  <a:gd name="connsiteX1" fmla="*/ 132194 w 2399144"/>
                  <a:gd name="connsiteY1" fmla="*/ 299946 h 1317299"/>
                  <a:gd name="connsiteX2" fmla="*/ 189344 w 2399144"/>
                  <a:gd name="connsiteY2" fmla="*/ 1052421 h 1317299"/>
                  <a:gd name="connsiteX3" fmla="*/ 1722869 w 2399144"/>
                  <a:gd name="connsiteY3" fmla="*/ 1309596 h 1317299"/>
                  <a:gd name="connsiteX4" fmla="*/ 2399144 w 2399144"/>
                  <a:gd name="connsiteY4" fmla="*/ 804771 h 1317299"/>
                  <a:gd name="connsiteX5" fmla="*/ 1722869 w 2399144"/>
                  <a:gd name="connsiteY5" fmla="*/ 414246 h 1317299"/>
                  <a:gd name="connsiteX6" fmla="*/ 1703819 w 2399144"/>
                  <a:gd name="connsiteY6" fmla="*/ 80871 h 1317299"/>
                  <a:gd name="connsiteX7" fmla="*/ 1170419 w 2399144"/>
                  <a:gd name="connsiteY7" fmla="*/ 14196 h 1317299"/>
                  <a:gd name="connsiteX0" fmla="*/ 1170419 w 2436133"/>
                  <a:gd name="connsiteY0" fmla="*/ 14196 h 1317299"/>
                  <a:gd name="connsiteX1" fmla="*/ 132194 w 2436133"/>
                  <a:gd name="connsiteY1" fmla="*/ 299946 h 1317299"/>
                  <a:gd name="connsiteX2" fmla="*/ 189344 w 2436133"/>
                  <a:gd name="connsiteY2" fmla="*/ 1052421 h 1317299"/>
                  <a:gd name="connsiteX3" fmla="*/ 1722869 w 2436133"/>
                  <a:gd name="connsiteY3" fmla="*/ 1309596 h 1317299"/>
                  <a:gd name="connsiteX4" fmla="*/ 2436133 w 2436133"/>
                  <a:gd name="connsiteY4" fmla="*/ 804771 h 1317299"/>
                  <a:gd name="connsiteX5" fmla="*/ 1722869 w 2436133"/>
                  <a:gd name="connsiteY5" fmla="*/ 414246 h 1317299"/>
                  <a:gd name="connsiteX6" fmla="*/ 1703819 w 2436133"/>
                  <a:gd name="connsiteY6" fmla="*/ 80871 h 1317299"/>
                  <a:gd name="connsiteX7" fmla="*/ 1170419 w 2436133"/>
                  <a:gd name="connsiteY7" fmla="*/ 14196 h 1317299"/>
                  <a:gd name="connsiteX0" fmla="*/ 1170420 w 2436134"/>
                  <a:gd name="connsiteY0" fmla="*/ 12169 h 1332438"/>
                  <a:gd name="connsiteX1" fmla="*/ 132195 w 2436134"/>
                  <a:gd name="connsiteY1" fmla="*/ 315085 h 1332438"/>
                  <a:gd name="connsiteX2" fmla="*/ 189345 w 2436134"/>
                  <a:gd name="connsiteY2" fmla="*/ 1067560 h 1332438"/>
                  <a:gd name="connsiteX3" fmla="*/ 1722870 w 2436134"/>
                  <a:gd name="connsiteY3" fmla="*/ 1324735 h 1332438"/>
                  <a:gd name="connsiteX4" fmla="*/ 2436134 w 2436134"/>
                  <a:gd name="connsiteY4" fmla="*/ 819910 h 1332438"/>
                  <a:gd name="connsiteX5" fmla="*/ 1722870 w 2436134"/>
                  <a:gd name="connsiteY5" fmla="*/ 429385 h 1332438"/>
                  <a:gd name="connsiteX6" fmla="*/ 1703820 w 2436134"/>
                  <a:gd name="connsiteY6" fmla="*/ 96010 h 1332438"/>
                  <a:gd name="connsiteX7" fmla="*/ 1170420 w 2436134"/>
                  <a:gd name="connsiteY7" fmla="*/ 12169 h 1332438"/>
                  <a:gd name="connsiteX0" fmla="*/ 1170420 w 2436134"/>
                  <a:gd name="connsiteY0" fmla="*/ 16166 h 1336435"/>
                  <a:gd name="connsiteX1" fmla="*/ 132195 w 2436134"/>
                  <a:gd name="connsiteY1" fmla="*/ 319082 h 1336435"/>
                  <a:gd name="connsiteX2" fmla="*/ 189345 w 2436134"/>
                  <a:gd name="connsiteY2" fmla="*/ 1071557 h 1336435"/>
                  <a:gd name="connsiteX3" fmla="*/ 1722870 w 2436134"/>
                  <a:gd name="connsiteY3" fmla="*/ 1328732 h 1336435"/>
                  <a:gd name="connsiteX4" fmla="*/ 2436134 w 2436134"/>
                  <a:gd name="connsiteY4" fmla="*/ 823907 h 1336435"/>
                  <a:gd name="connsiteX5" fmla="*/ 1722870 w 2436134"/>
                  <a:gd name="connsiteY5" fmla="*/ 433382 h 1336435"/>
                  <a:gd name="connsiteX6" fmla="*/ 1703820 w 2436134"/>
                  <a:gd name="connsiteY6" fmla="*/ 82841 h 1336435"/>
                  <a:gd name="connsiteX7" fmla="*/ 1170420 w 2436134"/>
                  <a:gd name="connsiteY7" fmla="*/ 16166 h 13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134" h="1336435">
                    <a:moveTo>
                      <a:pt x="1170420" y="16166"/>
                    </a:moveTo>
                    <a:cubicBezTo>
                      <a:pt x="908483" y="55539"/>
                      <a:pt x="295708" y="143184"/>
                      <a:pt x="132195" y="319082"/>
                    </a:cubicBezTo>
                    <a:cubicBezTo>
                      <a:pt x="-31318" y="494981"/>
                      <a:pt x="-75768" y="903282"/>
                      <a:pt x="189345" y="1071557"/>
                    </a:cubicBezTo>
                    <a:cubicBezTo>
                      <a:pt x="454457" y="1239832"/>
                      <a:pt x="1348405" y="1370007"/>
                      <a:pt x="1722870" y="1328732"/>
                    </a:cubicBezTo>
                    <a:cubicBezTo>
                      <a:pt x="2097335" y="1287457"/>
                      <a:pt x="2436134" y="973132"/>
                      <a:pt x="2436134" y="823907"/>
                    </a:cubicBezTo>
                    <a:cubicBezTo>
                      <a:pt x="2436134" y="674682"/>
                      <a:pt x="1838757" y="554032"/>
                      <a:pt x="1722870" y="433382"/>
                    </a:cubicBezTo>
                    <a:cubicBezTo>
                      <a:pt x="1606983" y="312732"/>
                      <a:pt x="1795895" y="152377"/>
                      <a:pt x="1703820" y="82841"/>
                    </a:cubicBezTo>
                    <a:cubicBezTo>
                      <a:pt x="1611745" y="13305"/>
                      <a:pt x="1432357" y="-23207"/>
                      <a:pt x="1170420" y="16166"/>
                    </a:cubicBezTo>
                    <a:close/>
                  </a:path>
                </a:pathLst>
              </a:cu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6" name="Freeform 345"/>
              <p:cNvSpPr/>
              <p:nvPr/>
            </p:nvSpPr>
            <p:spPr>
              <a:xfrm>
                <a:off x="4611625" y="5848224"/>
                <a:ext cx="461051" cy="302031"/>
              </a:xfrm>
              <a:custGeom>
                <a:avLst/>
                <a:gdLst>
                  <a:gd name="connsiteX0" fmla="*/ 142578 w 470542"/>
                  <a:gd name="connsiteY0" fmla="*/ 2967 h 362963"/>
                  <a:gd name="connsiteX1" fmla="*/ 10905 w 470542"/>
                  <a:gd name="connsiteY1" fmla="*/ 295575 h 362963"/>
                  <a:gd name="connsiteX2" fmla="*/ 413241 w 470542"/>
                  <a:gd name="connsiteY2" fmla="*/ 354097 h 362963"/>
                  <a:gd name="connsiteX3" fmla="*/ 442501 w 470542"/>
                  <a:gd name="connsiteY3" fmla="*/ 156586 h 362963"/>
                  <a:gd name="connsiteX4" fmla="*/ 142578 w 470542"/>
                  <a:gd name="connsiteY4" fmla="*/ 2967 h 36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542" h="362963">
                    <a:moveTo>
                      <a:pt x="142578" y="2967"/>
                    </a:moveTo>
                    <a:cubicBezTo>
                      <a:pt x="70645" y="26132"/>
                      <a:pt x="-34205" y="237053"/>
                      <a:pt x="10905" y="295575"/>
                    </a:cubicBezTo>
                    <a:cubicBezTo>
                      <a:pt x="56015" y="354097"/>
                      <a:pt x="341308" y="377262"/>
                      <a:pt x="413241" y="354097"/>
                    </a:cubicBezTo>
                    <a:cubicBezTo>
                      <a:pt x="485174" y="330932"/>
                      <a:pt x="482735" y="215108"/>
                      <a:pt x="442501" y="156586"/>
                    </a:cubicBezTo>
                    <a:cubicBezTo>
                      <a:pt x="402267" y="98064"/>
                      <a:pt x="214511" y="-20198"/>
                      <a:pt x="142578" y="2967"/>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cxnSp>
          <p:nvCxnSpPr>
            <p:cNvPr id="351" name="Straight Arrow Connector 350"/>
            <p:cNvCxnSpPr>
              <a:cxnSpLocks noChangeAspect="1"/>
            </p:cNvCxnSpPr>
            <p:nvPr/>
          </p:nvCxnSpPr>
          <p:spPr>
            <a:xfrm flipH="1" flipV="1">
              <a:off x="4297084" y="5983223"/>
              <a:ext cx="63363" cy="2194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a:cxnSpLocks noChangeAspect="1"/>
            </p:cNvCxnSpPr>
            <p:nvPr/>
          </p:nvCxnSpPr>
          <p:spPr>
            <a:xfrm>
              <a:off x="4498218" y="5757596"/>
              <a:ext cx="97021" cy="33604"/>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cxnSpLocks noChangeAspect="1"/>
            </p:cNvCxnSpPr>
            <p:nvPr/>
          </p:nvCxnSpPr>
          <p:spPr>
            <a:xfrm>
              <a:off x="4011179" y="6540625"/>
              <a:ext cx="97021" cy="33604"/>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cxnSpLocks noChangeAspect="1"/>
            </p:cNvCxnSpPr>
            <p:nvPr/>
          </p:nvCxnSpPr>
          <p:spPr>
            <a:xfrm flipH="1" flipV="1">
              <a:off x="4449484" y="4876800"/>
              <a:ext cx="63363" cy="2194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3" name="Group 92"/>
          <p:cNvGrpSpPr>
            <a:grpSpLocks noChangeAspect="1"/>
          </p:cNvGrpSpPr>
          <p:nvPr/>
        </p:nvGrpSpPr>
        <p:grpSpPr>
          <a:xfrm>
            <a:off x="609605" y="2743207"/>
            <a:ext cx="2796759" cy="1679503"/>
            <a:chOff x="3132000" y="1764000"/>
            <a:chExt cx="4616018" cy="2772000"/>
          </a:xfrm>
        </p:grpSpPr>
        <p:grpSp>
          <p:nvGrpSpPr>
            <p:cNvPr id="14" name="Group 13"/>
            <p:cNvGrpSpPr/>
            <p:nvPr/>
          </p:nvGrpSpPr>
          <p:grpSpPr>
            <a:xfrm>
              <a:off x="3132000" y="1764000"/>
              <a:ext cx="905164" cy="900000"/>
              <a:chOff x="3124200" y="1743364"/>
              <a:chExt cx="905164" cy="900000"/>
            </a:xfrm>
            <a:solidFill>
              <a:schemeClr val="accent1">
                <a:lumMod val="20000"/>
                <a:lumOff val="80000"/>
              </a:schemeClr>
            </a:solidFill>
          </p:grpSpPr>
          <p:cxnSp>
            <p:nvCxnSpPr>
              <p:cNvPr id="3" name="Straight Arrow Connector 2"/>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7" name="Straight Arrow Connector 6"/>
              <p:cNvCxnSpPr/>
              <p:nvPr/>
            </p:nvCxnSpPr>
            <p:spPr>
              <a:xfrm flipV="1">
                <a:off x="4027344"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068620" y="1764000"/>
              <a:ext cx="905164" cy="900000"/>
              <a:chOff x="3124200" y="1743364"/>
              <a:chExt cx="905164" cy="900000"/>
            </a:xfrm>
            <a:solidFill>
              <a:schemeClr val="accent1">
                <a:lumMod val="20000"/>
                <a:lumOff val="80000"/>
              </a:schemeClr>
            </a:solidFill>
          </p:grpSpPr>
          <p:cxnSp>
            <p:nvCxnSpPr>
              <p:cNvPr id="16" name="Straight Arrow Connector 15"/>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8" name="Straight Arrow Connector 17"/>
              <p:cNvCxnSpPr/>
              <p:nvPr/>
            </p:nvCxnSpPr>
            <p:spPr>
              <a:xfrm flipV="1">
                <a:off x="4027344"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132000" y="2700000"/>
              <a:ext cx="905164" cy="900000"/>
              <a:chOff x="3124200" y="1743364"/>
              <a:chExt cx="905164" cy="900000"/>
            </a:xfrm>
            <a:solidFill>
              <a:schemeClr val="accent1">
                <a:lumMod val="20000"/>
                <a:lumOff val="80000"/>
              </a:schemeClr>
            </a:solidFill>
          </p:grpSpPr>
          <p:cxnSp>
            <p:nvCxnSpPr>
              <p:cNvPr id="22" name="Straight Arrow Connector 21"/>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24" name="Straight Arrow Connector 23"/>
              <p:cNvCxnSpPr/>
              <p:nvPr/>
            </p:nvCxnSpPr>
            <p:spPr>
              <a:xfrm flipV="1">
                <a:off x="4027344"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132000" y="3636000"/>
              <a:ext cx="905164" cy="900000"/>
              <a:chOff x="3124200" y="1743364"/>
              <a:chExt cx="905164" cy="900000"/>
            </a:xfrm>
            <a:solidFill>
              <a:schemeClr val="accent1">
                <a:lumMod val="20000"/>
                <a:lumOff val="80000"/>
              </a:schemeClr>
            </a:solidFill>
          </p:grpSpPr>
          <p:sp>
            <p:nvSpPr>
              <p:cNvPr id="29" name="Rectangle 28"/>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0" name="Straight Arrow Connector 29"/>
              <p:cNvCxnSpPr/>
              <p:nvPr/>
            </p:nvCxnSpPr>
            <p:spPr>
              <a:xfrm flipV="1">
                <a:off x="4027344"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066308" y="3636000"/>
              <a:ext cx="905164" cy="900000"/>
              <a:chOff x="3124200" y="1743364"/>
              <a:chExt cx="905164" cy="900000"/>
            </a:xfrm>
            <a:solidFill>
              <a:schemeClr val="accent1">
                <a:lumMod val="20000"/>
                <a:lumOff val="80000"/>
              </a:schemeClr>
            </a:solidFill>
          </p:grpSpPr>
          <p:sp>
            <p:nvSpPr>
              <p:cNvPr id="35" name="Rectangle 34"/>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6" name="Straight Arrow Connector 35"/>
              <p:cNvCxnSpPr/>
              <p:nvPr/>
            </p:nvCxnSpPr>
            <p:spPr>
              <a:xfrm flipV="1">
                <a:off x="4027344"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5004000" y="1764000"/>
              <a:ext cx="900000" cy="900000"/>
              <a:chOff x="3124200" y="1743364"/>
              <a:chExt cx="900000" cy="900000"/>
            </a:xfrm>
            <a:solidFill>
              <a:schemeClr val="accent1">
                <a:lumMod val="20000"/>
                <a:lumOff val="80000"/>
              </a:schemeClr>
            </a:solidFill>
          </p:grpSpPr>
          <p:cxnSp>
            <p:nvCxnSpPr>
              <p:cNvPr id="40" name="Straight Arrow Connector 39"/>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42" name="Straight Arrow Connector 41"/>
              <p:cNvCxnSpPr/>
              <p:nvPr/>
            </p:nvCxnSpPr>
            <p:spPr>
              <a:xfrm flipV="1">
                <a:off x="4018108"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004000" y="2700000"/>
              <a:ext cx="900000" cy="900000"/>
              <a:chOff x="3124200" y="1743364"/>
              <a:chExt cx="900000" cy="900000"/>
            </a:xfrm>
            <a:solidFill>
              <a:schemeClr val="accent1">
                <a:lumMod val="20000"/>
                <a:lumOff val="80000"/>
              </a:schemeClr>
            </a:solidFill>
          </p:grpSpPr>
          <p:cxnSp>
            <p:nvCxnSpPr>
              <p:cNvPr id="46" name="Straight Arrow Connector 45"/>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48" name="Straight Arrow Connector 47"/>
              <p:cNvCxnSpPr/>
              <p:nvPr/>
            </p:nvCxnSpPr>
            <p:spPr>
              <a:xfrm flipV="1">
                <a:off x="4018108" y="2182092"/>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004000" y="3636000"/>
              <a:ext cx="900000" cy="900000"/>
              <a:chOff x="3124200" y="1743364"/>
              <a:chExt cx="900000" cy="900000"/>
            </a:xfrm>
            <a:solidFill>
              <a:schemeClr val="accent1">
                <a:lumMod val="20000"/>
                <a:lumOff val="80000"/>
              </a:schemeClr>
            </a:solidFill>
          </p:grpSpPr>
          <p:cxnSp>
            <p:nvCxnSpPr>
              <p:cNvPr id="52" name="Straight Arrow Connector 51"/>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018108"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grpSp>
          <p:nvGrpSpPr>
            <p:cNvPr id="57" name="Group 56"/>
            <p:cNvGrpSpPr/>
            <p:nvPr/>
          </p:nvGrpSpPr>
          <p:grpSpPr>
            <a:xfrm>
              <a:off x="5928151" y="1764000"/>
              <a:ext cx="900000" cy="900000"/>
              <a:chOff x="3124200" y="1743364"/>
              <a:chExt cx="900000" cy="900000"/>
            </a:xfrm>
            <a:solidFill>
              <a:schemeClr val="accent1">
                <a:lumMod val="20000"/>
                <a:lumOff val="80000"/>
              </a:schemeClr>
            </a:solidFill>
          </p:grpSpPr>
          <p:cxnSp>
            <p:nvCxnSpPr>
              <p:cNvPr id="58" name="Straight Arrow Connector 57"/>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60" name="Straight Arrow Connector 59"/>
              <p:cNvCxnSpPr/>
              <p:nvPr/>
            </p:nvCxnSpPr>
            <p:spPr>
              <a:xfrm flipV="1">
                <a:off x="4018108"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940000" y="3636000"/>
              <a:ext cx="905164" cy="900000"/>
              <a:chOff x="3124200" y="1743364"/>
              <a:chExt cx="905164" cy="900000"/>
            </a:xfrm>
            <a:solidFill>
              <a:schemeClr val="accent1">
                <a:lumMod val="20000"/>
                <a:lumOff val="80000"/>
              </a:schemeClr>
            </a:solidFill>
          </p:grpSpPr>
          <p:cxnSp>
            <p:nvCxnSpPr>
              <p:cNvPr id="64" name="Straight Arrow Connector 63"/>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124200"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66" name="Straight Arrow Connector 65"/>
              <p:cNvCxnSpPr/>
              <p:nvPr/>
            </p:nvCxnSpPr>
            <p:spPr>
              <a:xfrm flipV="1">
                <a:off x="4027344"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124200" y="1981200"/>
                <a:ext cx="2020" cy="27451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842855" y="1764000"/>
              <a:ext cx="905163" cy="900000"/>
              <a:chOff x="3090583" y="1743364"/>
              <a:chExt cx="905163" cy="900000"/>
            </a:xfrm>
            <a:solidFill>
              <a:schemeClr val="accent1">
                <a:lumMod val="20000"/>
                <a:lumOff val="80000"/>
              </a:schemeClr>
            </a:solidFill>
          </p:grpSpPr>
          <p:cxnSp>
            <p:nvCxnSpPr>
              <p:cNvPr id="70" name="Straight Arrow Connector 69"/>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095625"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72" name="Straight Arrow Connector 71"/>
              <p:cNvCxnSpPr/>
              <p:nvPr/>
            </p:nvCxnSpPr>
            <p:spPr>
              <a:xfrm flipV="1">
                <a:off x="3993726"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090583" y="1981200"/>
                <a:ext cx="2020" cy="274511"/>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842855" y="2700000"/>
              <a:ext cx="905163" cy="900000"/>
              <a:chOff x="3090583" y="1743364"/>
              <a:chExt cx="905163" cy="900000"/>
            </a:xfrm>
            <a:solidFill>
              <a:schemeClr val="accent1">
                <a:lumMod val="20000"/>
                <a:lumOff val="80000"/>
              </a:schemeClr>
            </a:solidFill>
          </p:grpSpPr>
          <p:cxnSp>
            <p:nvCxnSpPr>
              <p:cNvPr id="76" name="Straight Arrow Connector 75"/>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095625"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78" name="Straight Arrow Connector 77"/>
              <p:cNvCxnSpPr/>
              <p:nvPr/>
            </p:nvCxnSpPr>
            <p:spPr>
              <a:xfrm flipV="1">
                <a:off x="3993726"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090583" y="1981200"/>
                <a:ext cx="2020" cy="274511"/>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842383" y="3636000"/>
              <a:ext cx="905163" cy="900000"/>
              <a:chOff x="3090583" y="1743364"/>
              <a:chExt cx="905163" cy="900000"/>
            </a:xfrm>
            <a:solidFill>
              <a:schemeClr val="accent1">
                <a:lumMod val="20000"/>
                <a:lumOff val="80000"/>
              </a:schemeClr>
            </a:solidFill>
          </p:grpSpPr>
          <p:cxnSp>
            <p:nvCxnSpPr>
              <p:cNvPr id="82" name="Straight Arrow Connector 81"/>
              <p:cNvCxnSpPr/>
              <p:nvPr/>
            </p:nvCxnSpPr>
            <p:spPr>
              <a:xfrm>
                <a:off x="3293067" y="2643364"/>
                <a:ext cx="308841"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95625" y="1743364"/>
                <a:ext cx="900000" cy="900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84" name="Straight Arrow Connector 83"/>
              <p:cNvCxnSpPr/>
              <p:nvPr/>
            </p:nvCxnSpPr>
            <p:spPr>
              <a:xfrm flipV="1">
                <a:off x="3993726" y="2191328"/>
                <a:ext cx="2020" cy="281164"/>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3564933" y="1743364"/>
                <a:ext cx="397467" cy="0"/>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090583" y="1981200"/>
                <a:ext cx="2020" cy="274511"/>
              </a:xfrm>
              <a:prstGeom prst="straightConnector1">
                <a:avLst/>
              </a:prstGeom>
              <a:grp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 name="Object 1"/>
          <p:cNvGraphicFramePr>
            <a:graphicFrameLocks noChangeAspect="1"/>
          </p:cNvGraphicFramePr>
          <p:nvPr>
            <p:extLst>
              <p:ext uri="{D42A27DB-BD31-4B8C-83A1-F6EECF244321}">
                <p14:modId xmlns:p14="http://schemas.microsoft.com/office/powerpoint/2010/main" val="261469080"/>
              </p:ext>
            </p:extLst>
          </p:nvPr>
        </p:nvGraphicFramePr>
        <p:xfrm>
          <a:off x="2705100" y="457200"/>
          <a:ext cx="1104900" cy="560388"/>
        </p:xfrm>
        <a:graphic>
          <a:graphicData uri="http://schemas.openxmlformats.org/presentationml/2006/ole">
            <mc:AlternateContent xmlns:mc="http://schemas.openxmlformats.org/markup-compatibility/2006">
              <mc:Choice xmlns:v="urn:schemas-microsoft-com:vml" Requires="v">
                <p:oleObj spid="_x0000_s2182" name="Equation" r:id="rId3" imgW="850680" imgH="431640" progId="Equation.DSMT4">
                  <p:embed/>
                </p:oleObj>
              </mc:Choice>
              <mc:Fallback>
                <p:oleObj name="Equation" r:id="rId3" imgW="850680" imgH="431640" progId="Equation.DSMT4">
                  <p:embed/>
                  <p:pic>
                    <p:nvPicPr>
                      <p:cNvPr id="0" name="Object 1"/>
                      <p:cNvPicPr>
                        <a:picLocks noChangeAspect="1" noChangeArrowheads="1"/>
                      </p:cNvPicPr>
                      <p:nvPr/>
                    </p:nvPicPr>
                    <p:blipFill>
                      <a:blip r:embed="rId4"/>
                      <a:srcRect/>
                      <a:stretch>
                        <a:fillRect/>
                      </a:stretch>
                    </p:blipFill>
                    <p:spPr bwMode="auto">
                      <a:xfrm>
                        <a:off x="2705100" y="457200"/>
                        <a:ext cx="11049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13578726"/>
              </p:ext>
            </p:extLst>
          </p:nvPr>
        </p:nvGraphicFramePr>
        <p:xfrm>
          <a:off x="6105427" y="1188068"/>
          <a:ext cx="858312" cy="495144"/>
        </p:xfrm>
        <a:graphic>
          <a:graphicData uri="http://schemas.openxmlformats.org/presentationml/2006/ole">
            <mc:AlternateContent xmlns:mc="http://schemas.openxmlformats.org/markup-compatibility/2006">
              <mc:Choice xmlns:v="urn:schemas-microsoft-com:vml" Requires="v">
                <p:oleObj spid="_x0000_s2183" name="Equation" r:id="rId5" imgW="660240" imgH="380880" progId="Equation.DSMT4">
                  <p:embed/>
                </p:oleObj>
              </mc:Choice>
              <mc:Fallback>
                <p:oleObj name="Equation" r:id="rId5" imgW="660240" imgH="380880" progId="Equation.DSMT4">
                  <p:embed/>
                  <p:pic>
                    <p:nvPicPr>
                      <p:cNvPr id="0" name="Object 1"/>
                      <p:cNvPicPr>
                        <a:picLocks noChangeAspect="1" noChangeArrowheads="1"/>
                      </p:cNvPicPr>
                      <p:nvPr/>
                    </p:nvPicPr>
                    <p:blipFill>
                      <a:blip r:embed="rId6"/>
                      <a:srcRect/>
                      <a:stretch>
                        <a:fillRect/>
                      </a:stretch>
                    </p:blipFill>
                    <p:spPr bwMode="auto">
                      <a:xfrm>
                        <a:off x="6105427" y="1188068"/>
                        <a:ext cx="858312" cy="4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3405807"/>
              </p:ext>
            </p:extLst>
          </p:nvPr>
        </p:nvGraphicFramePr>
        <p:xfrm>
          <a:off x="3810000" y="423863"/>
          <a:ext cx="1504950" cy="627062"/>
        </p:xfrm>
        <a:graphic>
          <a:graphicData uri="http://schemas.openxmlformats.org/presentationml/2006/ole">
            <mc:AlternateContent xmlns:mc="http://schemas.openxmlformats.org/markup-compatibility/2006">
              <mc:Choice xmlns:v="urn:schemas-microsoft-com:vml" Requires="v">
                <p:oleObj spid="_x0000_s2184" name="Equation" r:id="rId7" imgW="1155600" imgH="482400" progId="Equation.DSMT4">
                  <p:embed/>
                </p:oleObj>
              </mc:Choice>
              <mc:Fallback>
                <p:oleObj name="Equation" r:id="rId7" imgW="1155600" imgH="482400" progId="Equation.DSMT4">
                  <p:embed/>
                  <p:pic>
                    <p:nvPicPr>
                      <p:cNvPr id="0" name="Object 5"/>
                      <p:cNvPicPr>
                        <a:picLocks noChangeAspect="1" noChangeArrowheads="1"/>
                      </p:cNvPicPr>
                      <p:nvPr/>
                    </p:nvPicPr>
                    <p:blipFill>
                      <a:blip r:embed="rId8"/>
                      <a:srcRect/>
                      <a:stretch>
                        <a:fillRect/>
                      </a:stretch>
                    </p:blipFill>
                    <p:spPr bwMode="auto">
                      <a:xfrm>
                        <a:off x="3810000" y="423863"/>
                        <a:ext cx="1504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53639367"/>
              </p:ext>
            </p:extLst>
          </p:nvPr>
        </p:nvGraphicFramePr>
        <p:xfrm>
          <a:off x="3810000" y="1093014"/>
          <a:ext cx="2294604" cy="610740"/>
        </p:xfrm>
        <a:graphic>
          <a:graphicData uri="http://schemas.openxmlformats.org/presentationml/2006/ole">
            <mc:AlternateContent xmlns:mc="http://schemas.openxmlformats.org/markup-compatibility/2006">
              <mc:Choice xmlns:v="urn:schemas-microsoft-com:vml" Requires="v">
                <p:oleObj spid="_x0000_s2185" name="Equation" r:id="rId9" imgW="1765080" imgH="469800" progId="Equation.DSMT4">
                  <p:embed/>
                </p:oleObj>
              </mc:Choice>
              <mc:Fallback>
                <p:oleObj name="Equation" r:id="rId9" imgW="1765080" imgH="469800" progId="Equation.DSMT4">
                  <p:embed/>
                  <p:pic>
                    <p:nvPicPr>
                      <p:cNvPr id="0" name="Object 5"/>
                      <p:cNvPicPr>
                        <a:picLocks noChangeAspect="1" noChangeArrowheads="1"/>
                      </p:cNvPicPr>
                      <p:nvPr/>
                    </p:nvPicPr>
                    <p:blipFill>
                      <a:blip r:embed="rId10"/>
                      <a:srcRect/>
                      <a:stretch>
                        <a:fillRect/>
                      </a:stretch>
                    </p:blipFill>
                    <p:spPr bwMode="auto">
                      <a:xfrm>
                        <a:off x="3810000" y="1093014"/>
                        <a:ext cx="2294604" cy="6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6" name="Group 115"/>
          <p:cNvGrpSpPr/>
          <p:nvPr/>
        </p:nvGrpSpPr>
        <p:grpSpPr>
          <a:xfrm>
            <a:off x="457200" y="381000"/>
            <a:ext cx="1828800" cy="1766021"/>
            <a:chOff x="609600" y="99964"/>
            <a:chExt cx="1828800" cy="1766021"/>
          </a:xfrm>
        </p:grpSpPr>
        <p:sp>
          <p:nvSpPr>
            <p:cNvPr id="89" name="Rectangle 88"/>
            <p:cNvSpPr/>
            <p:nvPr/>
          </p:nvSpPr>
          <p:spPr>
            <a:xfrm>
              <a:off x="1143000" y="480964"/>
              <a:ext cx="900000" cy="90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i="1" dirty="0" smtClean="0">
                  <a:solidFill>
                    <a:srgbClr val="78A05E"/>
                  </a:solidFill>
                  <a:latin typeface="Georgia" panose="02040502050405020303" pitchFamily="18" charset="0"/>
                </a:rPr>
                <a:t>K</a:t>
              </a:r>
              <a:endParaRPr lang="sl-SI" i="1" dirty="0">
                <a:solidFill>
                  <a:srgbClr val="78A05E"/>
                </a:solidFill>
                <a:latin typeface="Georgia" panose="02040502050405020303" pitchFamily="18" charset="0"/>
              </a:endParaRPr>
            </a:p>
          </p:txBody>
        </p:sp>
        <p:cxnSp>
          <p:nvCxnSpPr>
            <p:cNvPr id="4" name="Straight Arrow Connector 3"/>
            <p:cNvCxnSpPr/>
            <p:nvPr/>
          </p:nvCxnSpPr>
          <p:spPr>
            <a:xfrm>
              <a:off x="609600" y="1623964"/>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38778" y="99964"/>
              <a:ext cx="0" cy="1728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3000" y="1374856"/>
              <a:ext cx="0" cy="24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38252" y="1385937"/>
              <a:ext cx="0" cy="249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38200" y="1384092"/>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38200" y="480964"/>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09072" y="1588986"/>
              <a:ext cx="304800" cy="276999"/>
            </a:xfrm>
            <a:prstGeom prst="rect">
              <a:avLst/>
            </a:prstGeom>
            <a:noFill/>
          </p:spPr>
          <p:txBody>
            <a:bodyPr wrap="square" rtlCol="0">
              <a:spAutoFit/>
            </a:bodyPr>
            <a:lstStyle/>
            <a:p>
              <a:r>
                <a:rPr lang="sl-SI" sz="1200" i="1" dirty="0" smtClean="0">
                  <a:solidFill>
                    <a:srgbClr val="78A05E"/>
                  </a:solidFill>
                  <a:latin typeface="Georgia" panose="02040502050405020303" pitchFamily="18" charset="0"/>
                </a:rPr>
                <a:t>a</a:t>
              </a:r>
              <a:endParaRPr lang="sl-SI" i="1" dirty="0">
                <a:solidFill>
                  <a:srgbClr val="78A05E"/>
                </a:solidFill>
                <a:latin typeface="Georgia" panose="02040502050405020303" pitchFamily="18" charset="0"/>
              </a:endParaRPr>
            </a:p>
          </p:txBody>
        </p:sp>
        <p:sp>
          <p:nvSpPr>
            <p:cNvPr id="118" name="TextBox 117"/>
            <p:cNvSpPr txBox="1"/>
            <p:nvPr/>
          </p:nvSpPr>
          <p:spPr>
            <a:xfrm>
              <a:off x="1919630" y="1576796"/>
              <a:ext cx="304800" cy="276999"/>
            </a:xfrm>
            <a:prstGeom prst="rect">
              <a:avLst/>
            </a:prstGeom>
            <a:noFill/>
          </p:spPr>
          <p:txBody>
            <a:bodyPr wrap="square" rtlCol="0">
              <a:spAutoFit/>
            </a:bodyPr>
            <a:lstStyle/>
            <a:p>
              <a:r>
                <a:rPr lang="sl-SI" sz="1200" i="1" dirty="0" smtClean="0">
                  <a:solidFill>
                    <a:srgbClr val="78A05E"/>
                  </a:solidFill>
                  <a:latin typeface="Georgia" panose="02040502050405020303" pitchFamily="18" charset="0"/>
                </a:rPr>
                <a:t>b</a:t>
              </a:r>
              <a:endParaRPr lang="sl-SI" i="1" dirty="0">
                <a:solidFill>
                  <a:srgbClr val="78A05E"/>
                </a:solidFill>
                <a:latin typeface="Georgia" panose="02040502050405020303" pitchFamily="18" charset="0"/>
              </a:endParaRPr>
            </a:p>
          </p:txBody>
        </p:sp>
        <p:sp>
          <p:nvSpPr>
            <p:cNvPr id="119" name="TextBox 118"/>
            <p:cNvSpPr txBox="1"/>
            <p:nvPr/>
          </p:nvSpPr>
          <p:spPr>
            <a:xfrm>
              <a:off x="609600" y="1219200"/>
              <a:ext cx="251901" cy="276999"/>
            </a:xfrm>
            <a:prstGeom prst="rect">
              <a:avLst/>
            </a:prstGeom>
            <a:noFill/>
          </p:spPr>
          <p:txBody>
            <a:bodyPr wrap="square" rtlCol="0">
              <a:spAutoFit/>
            </a:bodyPr>
            <a:lstStyle/>
            <a:p>
              <a:r>
                <a:rPr lang="sl-SI" sz="1200" i="1" dirty="0" smtClean="0">
                  <a:solidFill>
                    <a:srgbClr val="78A05E"/>
                  </a:solidFill>
                  <a:latin typeface="Georgia" panose="02040502050405020303" pitchFamily="18" charset="0"/>
                </a:rPr>
                <a:t>c</a:t>
              </a:r>
              <a:endParaRPr lang="sl-SI" i="1" dirty="0">
                <a:solidFill>
                  <a:srgbClr val="78A05E"/>
                </a:solidFill>
                <a:latin typeface="Georgia" panose="02040502050405020303" pitchFamily="18" charset="0"/>
              </a:endParaRPr>
            </a:p>
          </p:txBody>
        </p:sp>
        <p:sp>
          <p:nvSpPr>
            <p:cNvPr id="120" name="TextBox 119"/>
            <p:cNvSpPr txBox="1"/>
            <p:nvPr/>
          </p:nvSpPr>
          <p:spPr>
            <a:xfrm>
              <a:off x="609600" y="332601"/>
              <a:ext cx="304800" cy="276999"/>
            </a:xfrm>
            <a:prstGeom prst="rect">
              <a:avLst/>
            </a:prstGeom>
            <a:noFill/>
          </p:spPr>
          <p:txBody>
            <a:bodyPr wrap="square" rtlCol="0">
              <a:spAutoFit/>
            </a:bodyPr>
            <a:lstStyle/>
            <a:p>
              <a:r>
                <a:rPr lang="sl-SI" sz="1200" i="1" dirty="0" smtClean="0">
                  <a:solidFill>
                    <a:srgbClr val="78A05E"/>
                  </a:solidFill>
                  <a:latin typeface="Georgia" panose="02040502050405020303" pitchFamily="18" charset="0"/>
                </a:rPr>
                <a:t>d</a:t>
              </a:r>
              <a:endParaRPr lang="sl-SI" i="1" dirty="0">
                <a:solidFill>
                  <a:srgbClr val="78A05E"/>
                </a:solidFill>
                <a:latin typeface="Georgia" panose="02040502050405020303" pitchFamily="18" charset="0"/>
              </a:endParaRPr>
            </a:p>
          </p:txBody>
        </p:sp>
      </p:grpSp>
      <p:cxnSp>
        <p:nvCxnSpPr>
          <p:cNvPr id="115" name="Straight Arrow Connector 114"/>
          <p:cNvCxnSpPr/>
          <p:nvPr/>
        </p:nvCxnSpPr>
        <p:spPr>
          <a:xfrm flipV="1">
            <a:off x="1883055" y="762000"/>
            <a:ext cx="0" cy="8938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990600" y="762000"/>
            <a:ext cx="0" cy="9031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1" name="Object 120"/>
          <p:cNvGraphicFramePr>
            <a:graphicFrameLocks noChangeAspect="1"/>
          </p:cNvGraphicFramePr>
          <p:nvPr>
            <p:extLst>
              <p:ext uri="{D42A27DB-BD31-4B8C-83A1-F6EECF244321}">
                <p14:modId xmlns:p14="http://schemas.microsoft.com/office/powerpoint/2010/main" val="738923175"/>
              </p:ext>
            </p:extLst>
          </p:nvPr>
        </p:nvGraphicFramePr>
        <p:xfrm>
          <a:off x="2667000" y="1752600"/>
          <a:ext cx="1898650" cy="579437"/>
        </p:xfrm>
        <a:graphic>
          <a:graphicData uri="http://schemas.openxmlformats.org/presentationml/2006/ole">
            <mc:AlternateContent xmlns:mc="http://schemas.openxmlformats.org/markup-compatibility/2006">
              <mc:Choice xmlns:v="urn:schemas-microsoft-com:vml" Requires="v">
                <p:oleObj spid="_x0000_s2186" name="Equation" r:id="rId11" imgW="1460160" imgH="444240" progId="Equation.DSMT4">
                  <p:embed/>
                </p:oleObj>
              </mc:Choice>
              <mc:Fallback>
                <p:oleObj name="Equation" r:id="rId11" imgW="1460160" imgH="444240" progId="Equation.DSMT4">
                  <p:embed/>
                  <p:pic>
                    <p:nvPicPr>
                      <p:cNvPr id="0" name="Object 1"/>
                      <p:cNvPicPr>
                        <a:picLocks noChangeAspect="1" noChangeArrowheads="1"/>
                      </p:cNvPicPr>
                      <p:nvPr/>
                    </p:nvPicPr>
                    <p:blipFill>
                      <a:blip r:embed="rId12"/>
                      <a:srcRect/>
                      <a:stretch>
                        <a:fillRect/>
                      </a:stretch>
                    </p:blipFill>
                    <p:spPr bwMode="auto">
                      <a:xfrm>
                        <a:off x="2667000" y="1752600"/>
                        <a:ext cx="1898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2" name="Straight Arrow Connector 121"/>
          <p:cNvCxnSpPr/>
          <p:nvPr/>
        </p:nvCxnSpPr>
        <p:spPr>
          <a:xfrm flipV="1">
            <a:off x="990600" y="1662000"/>
            <a:ext cx="895252" cy="74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974764" y="755163"/>
            <a:ext cx="930237" cy="68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657600" y="3657600"/>
            <a:ext cx="533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110" name="Group 109"/>
          <p:cNvGrpSpPr>
            <a:grpSpLocks noChangeAspect="1"/>
          </p:cNvGrpSpPr>
          <p:nvPr/>
        </p:nvGrpSpPr>
        <p:grpSpPr>
          <a:xfrm>
            <a:off x="4343398" y="2749677"/>
            <a:ext cx="2924593" cy="1730656"/>
            <a:chOff x="4124036" y="3625399"/>
            <a:chExt cx="4507056" cy="2700000"/>
          </a:xfrm>
        </p:grpSpPr>
        <p:grpSp>
          <p:nvGrpSpPr>
            <p:cNvPr id="97" name="Group 96"/>
            <p:cNvGrpSpPr/>
            <p:nvPr/>
          </p:nvGrpSpPr>
          <p:grpSpPr>
            <a:xfrm>
              <a:off x="4130614" y="3625399"/>
              <a:ext cx="4500000" cy="2700000"/>
              <a:chOff x="4140000" y="3600000"/>
              <a:chExt cx="4500000" cy="2700000"/>
            </a:xfrm>
          </p:grpSpPr>
          <p:sp>
            <p:nvSpPr>
              <p:cNvPr id="94" name="Rectangle 93"/>
              <p:cNvSpPr/>
              <p:nvPr/>
            </p:nvSpPr>
            <p:spPr>
              <a:xfrm>
                <a:off x="4140000" y="3600000"/>
                <a:ext cx="4500000" cy="2700000"/>
              </a:xfrm>
              <a:prstGeom prst="rect">
                <a:avLst/>
              </a:prstGeom>
              <a:solidFill>
                <a:schemeClr val="accent1">
                  <a:lumMod val="20000"/>
                  <a:lumOff val="8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5" name="Rectangle 94"/>
              <p:cNvSpPr/>
              <p:nvPr/>
            </p:nvSpPr>
            <p:spPr>
              <a:xfrm>
                <a:off x="5040000" y="4500000"/>
                <a:ext cx="900000" cy="900000"/>
              </a:xfrm>
              <a:prstGeom prst="rect">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6" name="Rectangle 95"/>
              <p:cNvSpPr/>
              <p:nvPr/>
            </p:nvSpPr>
            <p:spPr>
              <a:xfrm>
                <a:off x="6840000" y="4500000"/>
                <a:ext cx="900000" cy="900000"/>
              </a:xfrm>
              <a:prstGeom prst="rect">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cxnSp>
          <p:nvCxnSpPr>
            <p:cNvPr id="98" name="Straight Arrow Connector 97"/>
            <p:cNvCxnSpPr/>
            <p:nvPr/>
          </p:nvCxnSpPr>
          <p:spPr>
            <a:xfrm flipH="1">
              <a:off x="6400800" y="3627580"/>
              <a:ext cx="397467" cy="0"/>
            </a:xfrm>
            <a:prstGeom prst="straightConnector1">
              <a:avLst/>
            </a:prstGeom>
            <a:solidFill>
              <a:schemeClr val="accent1">
                <a:lumMod val="20000"/>
                <a:lumOff val="80000"/>
              </a:schemeClr>
            </a:solidFill>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6131147" y="6324600"/>
              <a:ext cx="308841" cy="0"/>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006359" y="4523508"/>
              <a:ext cx="308841" cy="0"/>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253759" y="4523508"/>
              <a:ext cx="308841" cy="0"/>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8629072" y="4824236"/>
              <a:ext cx="2020" cy="281164"/>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6837508" y="4944304"/>
              <a:ext cx="2020" cy="281164"/>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5029200" y="4920668"/>
              <a:ext cx="2020" cy="281164"/>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486400" y="5419436"/>
              <a:ext cx="397467" cy="0"/>
            </a:xfrm>
            <a:prstGeom prst="straightConnector1">
              <a:avLst/>
            </a:prstGeom>
            <a:solidFill>
              <a:schemeClr val="accent1">
                <a:lumMod val="20000"/>
                <a:lumOff val="80000"/>
              </a:schemeClr>
            </a:solidFill>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7326441" y="5419436"/>
              <a:ext cx="397467" cy="0"/>
            </a:xfrm>
            <a:prstGeom prst="straightConnector1">
              <a:avLst/>
            </a:prstGeom>
            <a:solidFill>
              <a:schemeClr val="accent1">
                <a:lumMod val="20000"/>
                <a:lumOff val="80000"/>
              </a:schemeClr>
            </a:solidFill>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124036" y="4678490"/>
              <a:ext cx="2020" cy="274510"/>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5932344" y="4745184"/>
              <a:ext cx="2020" cy="274510"/>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731124" y="4733636"/>
              <a:ext cx="2020" cy="274510"/>
            </a:xfrm>
            <a:prstGeom prst="straightConnector1">
              <a:avLst/>
            </a:prstGeom>
            <a:solidFill>
              <a:schemeClr val="accent1">
                <a:lumMod val="20000"/>
                <a:lumOff val="80000"/>
              </a:schemeClr>
            </a:solidFill>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a:off x="1565159" y="5048808"/>
            <a:ext cx="2644571" cy="1602537"/>
            <a:chOff x="3342754" y="5103063"/>
            <a:chExt cx="2644571" cy="1602537"/>
          </a:xfrm>
        </p:grpSpPr>
        <p:sp>
          <p:nvSpPr>
            <p:cNvPr id="138" name="Rectangle 137"/>
            <p:cNvSpPr>
              <a:spLocks noChangeAspect="1"/>
            </p:cNvSpPr>
            <p:nvPr/>
          </p:nvSpPr>
          <p:spPr>
            <a:xfrm>
              <a:off x="3518631"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9" name="Rectangle 138"/>
            <p:cNvSpPr>
              <a:spLocks noChangeAspect="1"/>
            </p:cNvSpPr>
            <p:nvPr/>
          </p:nvSpPr>
          <p:spPr>
            <a:xfrm>
              <a:off x="3696164"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0" name="Rectangle 139"/>
            <p:cNvSpPr>
              <a:spLocks noChangeAspect="1"/>
            </p:cNvSpPr>
            <p:nvPr/>
          </p:nvSpPr>
          <p:spPr>
            <a:xfrm>
              <a:off x="3872041"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1" name="Rectangle 140"/>
            <p:cNvSpPr>
              <a:spLocks noChangeAspect="1"/>
            </p:cNvSpPr>
            <p:nvPr/>
          </p:nvSpPr>
          <p:spPr>
            <a:xfrm>
              <a:off x="4053098"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2" name="Rectangle 141"/>
            <p:cNvSpPr>
              <a:spLocks noChangeAspect="1"/>
            </p:cNvSpPr>
            <p:nvPr/>
          </p:nvSpPr>
          <p:spPr>
            <a:xfrm>
              <a:off x="4228975"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3" name="Rectangle 142"/>
            <p:cNvSpPr>
              <a:spLocks noChangeAspect="1"/>
            </p:cNvSpPr>
            <p:nvPr/>
          </p:nvSpPr>
          <p:spPr>
            <a:xfrm>
              <a:off x="4406508"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4" name="Rectangle 143"/>
            <p:cNvSpPr>
              <a:spLocks noChangeAspect="1"/>
            </p:cNvSpPr>
            <p:nvPr/>
          </p:nvSpPr>
          <p:spPr>
            <a:xfrm>
              <a:off x="4582385"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5" name="Rectangle 144"/>
            <p:cNvSpPr>
              <a:spLocks noChangeAspect="1"/>
            </p:cNvSpPr>
            <p:nvPr/>
          </p:nvSpPr>
          <p:spPr>
            <a:xfrm>
              <a:off x="4747896"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6" name="Rectangle 145"/>
            <p:cNvSpPr>
              <a:spLocks noChangeAspect="1"/>
            </p:cNvSpPr>
            <p:nvPr/>
          </p:nvSpPr>
          <p:spPr>
            <a:xfrm>
              <a:off x="4923773" y="527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1" name="Rectangle 160"/>
            <p:cNvSpPr>
              <a:spLocks noChangeAspect="1"/>
            </p:cNvSpPr>
            <p:nvPr/>
          </p:nvSpPr>
          <p:spPr>
            <a:xfrm>
              <a:off x="3342754"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2" name="Rectangle 161"/>
            <p:cNvSpPr>
              <a:spLocks noChangeAspect="1"/>
            </p:cNvSpPr>
            <p:nvPr/>
          </p:nvSpPr>
          <p:spPr>
            <a:xfrm>
              <a:off x="3518631"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3" name="Rectangle 162"/>
            <p:cNvSpPr>
              <a:spLocks noChangeAspect="1"/>
            </p:cNvSpPr>
            <p:nvPr/>
          </p:nvSpPr>
          <p:spPr>
            <a:xfrm>
              <a:off x="3696164"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4" name="Rectangle 163"/>
            <p:cNvSpPr>
              <a:spLocks noChangeAspect="1"/>
            </p:cNvSpPr>
            <p:nvPr/>
          </p:nvSpPr>
          <p:spPr>
            <a:xfrm>
              <a:off x="3872041"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5" name="Rectangle 164"/>
            <p:cNvSpPr>
              <a:spLocks noChangeAspect="1"/>
            </p:cNvSpPr>
            <p:nvPr/>
          </p:nvSpPr>
          <p:spPr>
            <a:xfrm>
              <a:off x="4053098"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6" name="Rectangle 165"/>
            <p:cNvSpPr>
              <a:spLocks noChangeAspect="1"/>
            </p:cNvSpPr>
            <p:nvPr/>
          </p:nvSpPr>
          <p:spPr>
            <a:xfrm>
              <a:off x="4228975"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7" name="Rectangle 166"/>
            <p:cNvSpPr>
              <a:spLocks noChangeAspect="1"/>
            </p:cNvSpPr>
            <p:nvPr/>
          </p:nvSpPr>
          <p:spPr>
            <a:xfrm>
              <a:off x="4406508"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8" name="Rectangle 167"/>
            <p:cNvSpPr>
              <a:spLocks noChangeAspect="1"/>
            </p:cNvSpPr>
            <p:nvPr/>
          </p:nvSpPr>
          <p:spPr>
            <a:xfrm>
              <a:off x="4582385"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9" name="Rectangle 168"/>
            <p:cNvSpPr>
              <a:spLocks noChangeAspect="1"/>
            </p:cNvSpPr>
            <p:nvPr/>
          </p:nvSpPr>
          <p:spPr>
            <a:xfrm>
              <a:off x="4747896"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0" name="Rectangle 169"/>
            <p:cNvSpPr>
              <a:spLocks noChangeAspect="1"/>
            </p:cNvSpPr>
            <p:nvPr/>
          </p:nvSpPr>
          <p:spPr>
            <a:xfrm>
              <a:off x="4923773" y="54588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5" name="Rectangle 184"/>
            <p:cNvSpPr>
              <a:spLocks noChangeAspect="1"/>
            </p:cNvSpPr>
            <p:nvPr/>
          </p:nvSpPr>
          <p:spPr>
            <a:xfrm>
              <a:off x="3342754"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6" name="Rectangle 185"/>
            <p:cNvSpPr>
              <a:spLocks noChangeAspect="1"/>
            </p:cNvSpPr>
            <p:nvPr/>
          </p:nvSpPr>
          <p:spPr>
            <a:xfrm>
              <a:off x="3518631"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7" name="Rectangle 186"/>
            <p:cNvSpPr>
              <a:spLocks noChangeAspect="1"/>
            </p:cNvSpPr>
            <p:nvPr/>
          </p:nvSpPr>
          <p:spPr>
            <a:xfrm>
              <a:off x="3696164"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8" name="Rectangle 187"/>
            <p:cNvSpPr>
              <a:spLocks noChangeAspect="1"/>
            </p:cNvSpPr>
            <p:nvPr/>
          </p:nvSpPr>
          <p:spPr>
            <a:xfrm>
              <a:off x="3872041"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9" name="Rectangle 188"/>
            <p:cNvSpPr>
              <a:spLocks noChangeAspect="1"/>
            </p:cNvSpPr>
            <p:nvPr/>
          </p:nvSpPr>
          <p:spPr>
            <a:xfrm>
              <a:off x="4053098"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0" name="Rectangle 189"/>
            <p:cNvSpPr>
              <a:spLocks noChangeAspect="1"/>
            </p:cNvSpPr>
            <p:nvPr/>
          </p:nvSpPr>
          <p:spPr>
            <a:xfrm>
              <a:off x="4228975"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1" name="Rectangle 190"/>
            <p:cNvSpPr>
              <a:spLocks noChangeAspect="1"/>
            </p:cNvSpPr>
            <p:nvPr/>
          </p:nvSpPr>
          <p:spPr>
            <a:xfrm>
              <a:off x="4406508"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2" name="Rectangle 191"/>
            <p:cNvSpPr>
              <a:spLocks noChangeAspect="1"/>
            </p:cNvSpPr>
            <p:nvPr/>
          </p:nvSpPr>
          <p:spPr>
            <a:xfrm>
              <a:off x="4582385"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3" name="Rectangle 192"/>
            <p:cNvSpPr>
              <a:spLocks noChangeAspect="1"/>
            </p:cNvSpPr>
            <p:nvPr/>
          </p:nvSpPr>
          <p:spPr>
            <a:xfrm>
              <a:off x="4747896"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4" name="Rectangle 193"/>
            <p:cNvSpPr>
              <a:spLocks noChangeAspect="1"/>
            </p:cNvSpPr>
            <p:nvPr/>
          </p:nvSpPr>
          <p:spPr>
            <a:xfrm>
              <a:off x="4923773"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5" name="Rectangle 194"/>
            <p:cNvSpPr>
              <a:spLocks noChangeAspect="1"/>
            </p:cNvSpPr>
            <p:nvPr/>
          </p:nvSpPr>
          <p:spPr>
            <a:xfrm>
              <a:off x="5101306" y="563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9" name="Rectangle 208"/>
            <p:cNvSpPr>
              <a:spLocks noChangeAspect="1"/>
            </p:cNvSpPr>
            <p:nvPr/>
          </p:nvSpPr>
          <p:spPr>
            <a:xfrm>
              <a:off x="3342754"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0" name="Rectangle 209"/>
            <p:cNvSpPr>
              <a:spLocks noChangeAspect="1"/>
            </p:cNvSpPr>
            <p:nvPr/>
          </p:nvSpPr>
          <p:spPr>
            <a:xfrm>
              <a:off x="3518631"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1" name="Rectangle 210"/>
            <p:cNvSpPr>
              <a:spLocks noChangeAspect="1"/>
            </p:cNvSpPr>
            <p:nvPr/>
          </p:nvSpPr>
          <p:spPr>
            <a:xfrm>
              <a:off x="3696164"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2" name="Rectangle 211"/>
            <p:cNvSpPr>
              <a:spLocks noChangeAspect="1"/>
            </p:cNvSpPr>
            <p:nvPr/>
          </p:nvSpPr>
          <p:spPr>
            <a:xfrm>
              <a:off x="3872041"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3" name="Rectangle 212"/>
            <p:cNvSpPr>
              <a:spLocks noChangeAspect="1"/>
            </p:cNvSpPr>
            <p:nvPr/>
          </p:nvSpPr>
          <p:spPr>
            <a:xfrm>
              <a:off x="4053098"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4" name="Rectangle 213"/>
            <p:cNvSpPr>
              <a:spLocks noChangeAspect="1"/>
            </p:cNvSpPr>
            <p:nvPr/>
          </p:nvSpPr>
          <p:spPr>
            <a:xfrm>
              <a:off x="4228975"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5" name="Rectangle 214"/>
            <p:cNvSpPr>
              <a:spLocks noChangeAspect="1"/>
            </p:cNvSpPr>
            <p:nvPr/>
          </p:nvSpPr>
          <p:spPr>
            <a:xfrm>
              <a:off x="4406508"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8" name="Rectangle 217"/>
            <p:cNvSpPr>
              <a:spLocks noChangeAspect="1"/>
            </p:cNvSpPr>
            <p:nvPr/>
          </p:nvSpPr>
          <p:spPr>
            <a:xfrm>
              <a:off x="5099333"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0" name="Rectangle 219"/>
            <p:cNvSpPr>
              <a:spLocks noChangeAspect="1"/>
            </p:cNvSpPr>
            <p:nvPr/>
          </p:nvSpPr>
          <p:spPr>
            <a:xfrm>
              <a:off x="5277183"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1" name="Rectangle 220"/>
            <p:cNvSpPr>
              <a:spLocks noChangeAspect="1"/>
            </p:cNvSpPr>
            <p:nvPr/>
          </p:nvSpPr>
          <p:spPr>
            <a:xfrm>
              <a:off x="5453914" y="581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3" name="Rectangle 232"/>
            <p:cNvSpPr>
              <a:spLocks noChangeAspect="1"/>
            </p:cNvSpPr>
            <p:nvPr/>
          </p:nvSpPr>
          <p:spPr>
            <a:xfrm>
              <a:off x="3342754"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4" name="Rectangle 233"/>
            <p:cNvSpPr>
              <a:spLocks noChangeAspect="1"/>
            </p:cNvSpPr>
            <p:nvPr/>
          </p:nvSpPr>
          <p:spPr>
            <a:xfrm>
              <a:off x="3518631"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5" name="Rectangle 234"/>
            <p:cNvSpPr>
              <a:spLocks noChangeAspect="1"/>
            </p:cNvSpPr>
            <p:nvPr/>
          </p:nvSpPr>
          <p:spPr>
            <a:xfrm>
              <a:off x="3696164"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6" name="Rectangle 235"/>
            <p:cNvSpPr>
              <a:spLocks noChangeAspect="1"/>
            </p:cNvSpPr>
            <p:nvPr/>
          </p:nvSpPr>
          <p:spPr>
            <a:xfrm>
              <a:off x="3872041"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7" name="Rectangle 236"/>
            <p:cNvSpPr>
              <a:spLocks noChangeAspect="1"/>
            </p:cNvSpPr>
            <p:nvPr/>
          </p:nvSpPr>
          <p:spPr>
            <a:xfrm>
              <a:off x="4053098"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8" name="Rectangle 237"/>
            <p:cNvSpPr>
              <a:spLocks noChangeAspect="1"/>
            </p:cNvSpPr>
            <p:nvPr/>
          </p:nvSpPr>
          <p:spPr>
            <a:xfrm>
              <a:off x="4228975"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9" name="Rectangle 238"/>
            <p:cNvSpPr>
              <a:spLocks noChangeAspect="1"/>
            </p:cNvSpPr>
            <p:nvPr/>
          </p:nvSpPr>
          <p:spPr>
            <a:xfrm>
              <a:off x="4406508"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3" name="Rectangle 242"/>
            <p:cNvSpPr>
              <a:spLocks noChangeAspect="1"/>
            </p:cNvSpPr>
            <p:nvPr/>
          </p:nvSpPr>
          <p:spPr>
            <a:xfrm>
              <a:off x="5101306"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4" name="Rectangle 243"/>
            <p:cNvSpPr>
              <a:spLocks noChangeAspect="1"/>
            </p:cNvSpPr>
            <p:nvPr/>
          </p:nvSpPr>
          <p:spPr>
            <a:xfrm>
              <a:off x="5277183"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5" name="Rectangle 244"/>
            <p:cNvSpPr>
              <a:spLocks noChangeAspect="1"/>
            </p:cNvSpPr>
            <p:nvPr/>
          </p:nvSpPr>
          <p:spPr>
            <a:xfrm>
              <a:off x="5453914"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6" name="Rectangle 245"/>
            <p:cNvSpPr>
              <a:spLocks noChangeAspect="1"/>
            </p:cNvSpPr>
            <p:nvPr/>
          </p:nvSpPr>
          <p:spPr>
            <a:xfrm>
              <a:off x="5629791"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7" name="Rectangle 246"/>
            <p:cNvSpPr>
              <a:spLocks noChangeAspect="1"/>
            </p:cNvSpPr>
            <p:nvPr/>
          </p:nvSpPr>
          <p:spPr>
            <a:xfrm>
              <a:off x="5807324" y="599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7" name="Rectangle 256"/>
            <p:cNvSpPr>
              <a:spLocks noChangeAspect="1"/>
            </p:cNvSpPr>
            <p:nvPr/>
          </p:nvSpPr>
          <p:spPr>
            <a:xfrm>
              <a:off x="3342754"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8" name="Rectangle 257"/>
            <p:cNvSpPr>
              <a:spLocks noChangeAspect="1"/>
            </p:cNvSpPr>
            <p:nvPr/>
          </p:nvSpPr>
          <p:spPr>
            <a:xfrm>
              <a:off x="3518631"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9" name="Rectangle 258"/>
            <p:cNvSpPr>
              <a:spLocks noChangeAspect="1"/>
            </p:cNvSpPr>
            <p:nvPr/>
          </p:nvSpPr>
          <p:spPr>
            <a:xfrm>
              <a:off x="3696164"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0" name="Rectangle 259"/>
            <p:cNvSpPr>
              <a:spLocks noChangeAspect="1"/>
            </p:cNvSpPr>
            <p:nvPr/>
          </p:nvSpPr>
          <p:spPr>
            <a:xfrm>
              <a:off x="3872041"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1" name="Rectangle 260"/>
            <p:cNvSpPr>
              <a:spLocks noChangeAspect="1"/>
            </p:cNvSpPr>
            <p:nvPr/>
          </p:nvSpPr>
          <p:spPr>
            <a:xfrm>
              <a:off x="4053098"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2" name="Rectangle 261"/>
            <p:cNvSpPr>
              <a:spLocks noChangeAspect="1"/>
            </p:cNvSpPr>
            <p:nvPr/>
          </p:nvSpPr>
          <p:spPr>
            <a:xfrm>
              <a:off x="4228975"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3" name="Rectangle 262"/>
            <p:cNvSpPr>
              <a:spLocks noChangeAspect="1"/>
            </p:cNvSpPr>
            <p:nvPr/>
          </p:nvSpPr>
          <p:spPr>
            <a:xfrm>
              <a:off x="4406508"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4" name="Rectangle 263"/>
            <p:cNvSpPr>
              <a:spLocks noChangeAspect="1"/>
            </p:cNvSpPr>
            <p:nvPr/>
          </p:nvSpPr>
          <p:spPr>
            <a:xfrm>
              <a:off x="4582385"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5" name="Rectangle 264"/>
            <p:cNvSpPr>
              <a:spLocks noChangeAspect="1"/>
            </p:cNvSpPr>
            <p:nvPr/>
          </p:nvSpPr>
          <p:spPr>
            <a:xfrm>
              <a:off x="4747896"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6" name="Rectangle 265"/>
            <p:cNvSpPr>
              <a:spLocks noChangeAspect="1"/>
            </p:cNvSpPr>
            <p:nvPr/>
          </p:nvSpPr>
          <p:spPr>
            <a:xfrm>
              <a:off x="4923773"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7" name="Rectangle 266"/>
            <p:cNvSpPr>
              <a:spLocks noChangeAspect="1"/>
            </p:cNvSpPr>
            <p:nvPr/>
          </p:nvSpPr>
          <p:spPr>
            <a:xfrm>
              <a:off x="5101306"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8" name="Rectangle 267"/>
            <p:cNvSpPr>
              <a:spLocks noChangeAspect="1"/>
            </p:cNvSpPr>
            <p:nvPr/>
          </p:nvSpPr>
          <p:spPr>
            <a:xfrm>
              <a:off x="5277183"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9" name="Rectangle 268"/>
            <p:cNvSpPr>
              <a:spLocks noChangeAspect="1"/>
            </p:cNvSpPr>
            <p:nvPr/>
          </p:nvSpPr>
          <p:spPr>
            <a:xfrm>
              <a:off x="5453914"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70" name="Rectangle 269"/>
            <p:cNvSpPr>
              <a:spLocks noChangeAspect="1"/>
            </p:cNvSpPr>
            <p:nvPr/>
          </p:nvSpPr>
          <p:spPr>
            <a:xfrm>
              <a:off x="5629791" y="61722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3" name="Rectangle 282"/>
            <p:cNvSpPr>
              <a:spLocks noChangeAspect="1"/>
            </p:cNvSpPr>
            <p:nvPr/>
          </p:nvSpPr>
          <p:spPr>
            <a:xfrm>
              <a:off x="3696164"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4" name="Rectangle 283"/>
            <p:cNvSpPr>
              <a:spLocks noChangeAspect="1"/>
            </p:cNvSpPr>
            <p:nvPr/>
          </p:nvSpPr>
          <p:spPr>
            <a:xfrm>
              <a:off x="3872041"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5" name="Rectangle 284"/>
            <p:cNvSpPr>
              <a:spLocks noChangeAspect="1"/>
            </p:cNvSpPr>
            <p:nvPr/>
          </p:nvSpPr>
          <p:spPr>
            <a:xfrm>
              <a:off x="4053098"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6" name="Rectangle 285"/>
            <p:cNvSpPr>
              <a:spLocks noChangeAspect="1"/>
            </p:cNvSpPr>
            <p:nvPr/>
          </p:nvSpPr>
          <p:spPr>
            <a:xfrm>
              <a:off x="4228975"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7" name="Rectangle 286"/>
            <p:cNvSpPr>
              <a:spLocks noChangeAspect="1"/>
            </p:cNvSpPr>
            <p:nvPr/>
          </p:nvSpPr>
          <p:spPr>
            <a:xfrm>
              <a:off x="4406508"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8" name="Rectangle 287"/>
            <p:cNvSpPr>
              <a:spLocks noChangeAspect="1"/>
            </p:cNvSpPr>
            <p:nvPr/>
          </p:nvSpPr>
          <p:spPr>
            <a:xfrm>
              <a:off x="4582385"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9" name="Rectangle 288"/>
            <p:cNvSpPr>
              <a:spLocks noChangeAspect="1"/>
            </p:cNvSpPr>
            <p:nvPr/>
          </p:nvSpPr>
          <p:spPr>
            <a:xfrm>
              <a:off x="4747896"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0" name="Rectangle 289"/>
            <p:cNvSpPr>
              <a:spLocks noChangeAspect="1"/>
            </p:cNvSpPr>
            <p:nvPr/>
          </p:nvSpPr>
          <p:spPr>
            <a:xfrm>
              <a:off x="4923773"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1" name="Rectangle 290"/>
            <p:cNvSpPr>
              <a:spLocks noChangeAspect="1"/>
            </p:cNvSpPr>
            <p:nvPr/>
          </p:nvSpPr>
          <p:spPr>
            <a:xfrm>
              <a:off x="5101306"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2" name="Rectangle 291"/>
            <p:cNvSpPr>
              <a:spLocks noChangeAspect="1"/>
            </p:cNvSpPr>
            <p:nvPr/>
          </p:nvSpPr>
          <p:spPr>
            <a:xfrm>
              <a:off x="5277183"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3" name="Rectangle 292"/>
            <p:cNvSpPr>
              <a:spLocks noChangeAspect="1"/>
            </p:cNvSpPr>
            <p:nvPr/>
          </p:nvSpPr>
          <p:spPr>
            <a:xfrm>
              <a:off x="5453914" y="634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13" name="Rectangle 312"/>
            <p:cNvSpPr>
              <a:spLocks noChangeAspect="1"/>
            </p:cNvSpPr>
            <p:nvPr/>
          </p:nvSpPr>
          <p:spPr>
            <a:xfrm>
              <a:off x="4747896" y="652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14" name="Rectangle 313"/>
            <p:cNvSpPr>
              <a:spLocks noChangeAspect="1"/>
            </p:cNvSpPr>
            <p:nvPr/>
          </p:nvSpPr>
          <p:spPr>
            <a:xfrm>
              <a:off x="4923773" y="652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15" name="Rectangle 314"/>
            <p:cNvSpPr>
              <a:spLocks noChangeAspect="1"/>
            </p:cNvSpPr>
            <p:nvPr/>
          </p:nvSpPr>
          <p:spPr>
            <a:xfrm>
              <a:off x="5101306" y="6525600"/>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39" name="Rectangle 338"/>
            <p:cNvSpPr>
              <a:spLocks noChangeAspect="1"/>
            </p:cNvSpPr>
            <p:nvPr/>
          </p:nvSpPr>
          <p:spPr>
            <a:xfrm>
              <a:off x="4225261" y="5103063"/>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0" name="Rectangle 339"/>
            <p:cNvSpPr>
              <a:spLocks noChangeAspect="1"/>
            </p:cNvSpPr>
            <p:nvPr/>
          </p:nvSpPr>
          <p:spPr>
            <a:xfrm>
              <a:off x="4401138" y="5103063"/>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1" name="Rectangle 340"/>
            <p:cNvSpPr>
              <a:spLocks noChangeAspect="1"/>
            </p:cNvSpPr>
            <p:nvPr/>
          </p:nvSpPr>
          <p:spPr>
            <a:xfrm>
              <a:off x="4578671" y="5103063"/>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2" name="Rectangle 341"/>
            <p:cNvSpPr>
              <a:spLocks noChangeAspect="1"/>
            </p:cNvSpPr>
            <p:nvPr/>
          </p:nvSpPr>
          <p:spPr>
            <a:xfrm>
              <a:off x="4754548" y="5103063"/>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3" name="Rectangle 342"/>
            <p:cNvSpPr>
              <a:spLocks noChangeAspect="1"/>
            </p:cNvSpPr>
            <p:nvPr/>
          </p:nvSpPr>
          <p:spPr>
            <a:xfrm>
              <a:off x="4928290" y="5103063"/>
              <a:ext cx="180001" cy="180000"/>
            </a:xfrm>
            <a:prstGeom prst="rect">
              <a:avLst/>
            </a:prstGeom>
            <a:solidFill>
              <a:schemeClr val="accent1">
                <a:lumMod val="20000"/>
                <a:lumOff val="8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360" name="TextBox 359"/>
          <p:cNvSpPr txBox="1"/>
          <p:nvPr/>
        </p:nvSpPr>
        <p:spPr>
          <a:xfrm>
            <a:off x="223834" y="28575"/>
            <a:ext cx="3391592" cy="369332"/>
          </a:xfrm>
          <a:prstGeom prst="rect">
            <a:avLst/>
          </a:prstGeom>
          <a:noFill/>
        </p:spPr>
        <p:txBody>
          <a:bodyPr wrap="square" rtlCol="0">
            <a:spAutoFit/>
          </a:bodyPr>
          <a:lstStyle/>
          <a:p>
            <a:r>
              <a:rPr lang="sl-SI" b="1" dirty="0" smtClean="0">
                <a:solidFill>
                  <a:srgbClr val="78A05E"/>
                </a:solidFill>
              </a:rPr>
              <a:t>DOKAZ GREENOVEGA IZREKA</a:t>
            </a:r>
            <a:endParaRPr lang="sl-SI" b="1" dirty="0">
              <a:solidFill>
                <a:srgbClr val="78A05E"/>
              </a:solidFill>
            </a:endParaRPr>
          </a:p>
        </p:txBody>
      </p:sp>
      <p:graphicFrame>
        <p:nvGraphicFramePr>
          <p:cNvPr id="362" name="Object 361"/>
          <p:cNvGraphicFramePr>
            <a:graphicFrameLocks noChangeAspect="1"/>
          </p:cNvGraphicFramePr>
          <p:nvPr>
            <p:extLst>
              <p:ext uri="{D42A27DB-BD31-4B8C-83A1-F6EECF244321}">
                <p14:modId xmlns:p14="http://schemas.microsoft.com/office/powerpoint/2010/main" val="456783593"/>
              </p:ext>
            </p:extLst>
          </p:nvPr>
        </p:nvGraphicFramePr>
        <p:xfrm>
          <a:off x="5562600" y="1716088"/>
          <a:ext cx="3287712" cy="585787"/>
        </p:xfrm>
        <a:graphic>
          <a:graphicData uri="http://schemas.openxmlformats.org/presentationml/2006/ole">
            <mc:AlternateContent xmlns:mc="http://schemas.openxmlformats.org/markup-compatibility/2006">
              <mc:Choice xmlns:v="urn:schemas-microsoft-com:vml" Requires="v">
                <p:oleObj spid="_x0000_s2187" name="Equation" r:id="rId13" imgW="2539800" imgH="469800" progId="Equation.DSMT4">
                  <p:embed/>
                </p:oleObj>
              </mc:Choice>
              <mc:Fallback>
                <p:oleObj name="Equation" r:id="rId13" imgW="2539800" imgH="469800" progId="Equation.DSMT4">
                  <p:embed/>
                  <p:pic>
                    <p:nvPicPr>
                      <p:cNvPr id="0" name=""/>
                      <p:cNvPicPr>
                        <a:picLocks noChangeAspect="1" noChangeArrowheads="1"/>
                      </p:cNvPicPr>
                      <p:nvPr/>
                    </p:nvPicPr>
                    <p:blipFill>
                      <a:blip r:embed="rId14"/>
                      <a:srcRect/>
                      <a:stretch>
                        <a:fillRect/>
                      </a:stretch>
                    </p:blipFill>
                    <p:spPr bwMode="auto">
                      <a:xfrm>
                        <a:off x="5562600" y="1716088"/>
                        <a:ext cx="3287712" cy="585787"/>
                      </a:xfrm>
                      <a:prstGeom prst="rect">
                        <a:avLst/>
                      </a:prstGeom>
                      <a:solidFill>
                        <a:schemeClr val="accent1">
                          <a:lumMod val="75000"/>
                        </a:schemeClr>
                      </a:solidFill>
                      <a:ln>
                        <a:noFill/>
                      </a:ln>
                    </p:spPr>
                  </p:pic>
                </p:oleObj>
              </mc:Fallback>
            </mc:AlternateContent>
          </a:graphicData>
        </a:graphic>
      </p:graphicFrame>
      <p:sp>
        <p:nvSpPr>
          <p:cNvPr id="363" name="TextBox 362"/>
          <p:cNvSpPr txBox="1"/>
          <p:nvPr/>
        </p:nvSpPr>
        <p:spPr>
          <a:xfrm>
            <a:off x="4648200" y="5314545"/>
            <a:ext cx="2057400" cy="646331"/>
          </a:xfrm>
          <a:prstGeom prst="rect">
            <a:avLst/>
          </a:prstGeom>
          <a:noFill/>
        </p:spPr>
        <p:txBody>
          <a:bodyPr wrap="square" rtlCol="0">
            <a:spAutoFit/>
          </a:bodyPr>
          <a:lstStyle/>
          <a:p>
            <a:r>
              <a:rPr lang="sl-SI" dirty="0" smtClean="0">
                <a:solidFill>
                  <a:srgbClr val="78A05E"/>
                </a:solidFill>
              </a:rPr>
              <a:t>razdrobimo in poženemo limito...</a:t>
            </a:r>
            <a:endParaRPr lang="sl-SI" dirty="0">
              <a:solidFill>
                <a:srgbClr val="78A05E"/>
              </a:solidFill>
            </a:endParaRPr>
          </a:p>
        </p:txBody>
      </p:sp>
      <p:sp>
        <p:nvSpPr>
          <p:cNvPr id="365" name="Notched Right Arrow 364"/>
          <p:cNvSpPr/>
          <p:nvPr/>
        </p:nvSpPr>
        <p:spPr>
          <a:xfrm>
            <a:off x="4992221" y="1905000"/>
            <a:ext cx="451085" cy="2420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366" name="Object 365"/>
          <p:cNvGraphicFramePr>
            <a:graphicFrameLocks noChangeAspect="1"/>
          </p:cNvGraphicFramePr>
          <p:nvPr>
            <p:extLst>
              <p:ext uri="{D42A27DB-BD31-4B8C-83A1-F6EECF244321}">
                <p14:modId xmlns:p14="http://schemas.microsoft.com/office/powerpoint/2010/main" val="3705210289"/>
              </p:ext>
            </p:extLst>
          </p:nvPr>
        </p:nvGraphicFramePr>
        <p:xfrm>
          <a:off x="5410200" y="457200"/>
          <a:ext cx="1554162" cy="609600"/>
        </p:xfrm>
        <a:graphic>
          <a:graphicData uri="http://schemas.openxmlformats.org/presentationml/2006/ole">
            <mc:AlternateContent xmlns:mc="http://schemas.openxmlformats.org/markup-compatibility/2006">
              <mc:Choice xmlns:v="urn:schemas-microsoft-com:vml" Requires="v">
                <p:oleObj spid="_x0000_s2188" name="Equation" r:id="rId15" imgW="1193760" imgH="469800" progId="Equation.DSMT4">
                  <p:embed/>
                </p:oleObj>
              </mc:Choice>
              <mc:Fallback>
                <p:oleObj name="Equation" r:id="rId15" imgW="1193760" imgH="469800" progId="Equation.DSMT4">
                  <p:embed/>
                  <p:pic>
                    <p:nvPicPr>
                      <p:cNvPr id="0" name="Object 9"/>
                      <p:cNvPicPr>
                        <a:picLocks noChangeAspect="1" noChangeArrowheads="1"/>
                      </p:cNvPicPr>
                      <p:nvPr/>
                    </p:nvPicPr>
                    <p:blipFill>
                      <a:blip r:embed="rId16"/>
                      <a:srcRect/>
                      <a:stretch>
                        <a:fillRect/>
                      </a:stretch>
                    </p:blipFill>
                    <p:spPr bwMode="auto">
                      <a:xfrm>
                        <a:off x="5410200" y="457200"/>
                        <a:ext cx="15541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50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p:bldP spid="3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ven povezovalnik 16"/>
          <p:cNvCxnSpPr/>
          <p:nvPr/>
        </p:nvCxnSpPr>
        <p:spPr>
          <a:xfrm flipV="1">
            <a:off x="2423163" y="696921"/>
            <a:ext cx="1649917" cy="12104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flipH="1" flipV="1">
            <a:off x="4073080" y="696922"/>
            <a:ext cx="1779083" cy="12104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Raven povezovalnik 16"/>
          <p:cNvCxnSpPr/>
          <p:nvPr/>
        </p:nvCxnSpPr>
        <p:spPr>
          <a:xfrm flipV="1">
            <a:off x="2423163" y="696921"/>
            <a:ext cx="1649917" cy="157311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Raven povezovalnik 16"/>
          <p:cNvCxnSpPr/>
          <p:nvPr/>
        </p:nvCxnSpPr>
        <p:spPr>
          <a:xfrm flipH="1" flipV="1">
            <a:off x="4073080" y="696921"/>
            <a:ext cx="1779083" cy="15797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152400"/>
            <a:ext cx="7162801" cy="369332"/>
          </a:xfrm>
          <a:prstGeom prst="rect">
            <a:avLst/>
          </a:prstGeom>
          <a:noFill/>
        </p:spPr>
        <p:txBody>
          <a:bodyPr wrap="square" rtlCol="0">
            <a:spAutoFit/>
          </a:bodyPr>
          <a:lstStyle/>
          <a:p>
            <a:r>
              <a:rPr lang="en-US" b="1" dirty="0" smtClean="0">
                <a:solidFill>
                  <a:srgbClr val="78A05E"/>
                </a:solidFill>
              </a:rPr>
              <a:t>PREDZGODOVINA TOPOLOGIJE 1750-1900</a:t>
            </a:r>
            <a:endParaRPr lang="sl-SI" b="1" dirty="0">
              <a:solidFill>
                <a:srgbClr val="78A05E"/>
              </a:solidFill>
            </a:endParaRPr>
          </a:p>
        </p:txBody>
      </p:sp>
      <p:grpSp>
        <p:nvGrpSpPr>
          <p:cNvPr id="5" name="Skupina 4"/>
          <p:cNvGrpSpPr/>
          <p:nvPr/>
        </p:nvGrpSpPr>
        <p:grpSpPr>
          <a:xfrm>
            <a:off x="834896" y="696921"/>
            <a:ext cx="1020745" cy="1863482"/>
            <a:chOff x="378069" y="990600"/>
            <a:chExt cx="1020745" cy="1863482"/>
          </a:xfrm>
        </p:grpSpPr>
        <p:pic>
          <p:nvPicPr>
            <p:cNvPr id="3" name="Slika 2"/>
            <p:cNvPicPr>
              <a:picLocks noChangeAspect="1"/>
            </p:cNvPicPr>
            <p:nvPr/>
          </p:nvPicPr>
          <p:blipFill rotWithShape="1">
            <a:blip r:embed="rId2">
              <a:duotone>
                <a:schemeClr val="accent6">
                  <a:shade val="45000"/>
                  <a:satMod val="135000"/>
                </a:schemeClr>
                <a:prstClr val="white"/>
              </a:duotone>
            </a:blip>
            <a:srcRect l="7142" r="14287"/>
            <a:stretch/>
          </p:blipFill>
          <p:spPr>
            <a:xfrm>
              <a:off x="381000" y="990600"/>
              <a:ext cx="1017814" cy="1295400"/>
            </a:xfrm>
            <a:prstGeom prst="rect">
              <a:avLst/>
            </a:prstGeom>
          </p:spPr>
        </p:pic>
        <p:sp>
          <p:nvSpPr>
            <p:cNvPr id="4" name="Pravokotnik 3"/>
            <p:cNvSpPr/>
            <p:nvPr/>
          </p:nvSpPr>
          <p:spPr>
            <a:xfrm>
              <a:off x="378069" y="2330862"/>
              <a:ext cx="1020745" cy="523220"/>
            </a:xfrm>
            <a:prstGeom prst="rect">
              <a:avLst/>
            </a:prstGeom>
          </p:spPr>
          <p:txBody>
            <a:bodyPr wrap="square">
              <a:spAutoFit/>
            </a:bodyPr>
            <a:lstStyle/>
            <a:p>
              <a:r>
                <a:rPr lang="en-US" sz="1400" dirty="0" smtClean="0">
                  <a:solidFill>
                    <a:srgbClr val="78A05E"/>
                  </a:solidFill>
                </a:rPr>
                <a:t>L. Euler</a:t>
              </a:r>
              <a:r>
                <a:rPr lang="sl-SI" sz="1400" dirty="0" smtClean="0">
                  <a:solidFill>
                    <a:srgbClr val="78A05E"/>
                  </a:solidFill>
                </a:rPr>
                <a:t> </a:t>
              </a:r>
              <a:r>
                <a:rPr lang="sl-SI" sz="1400" dirty="0">
                  <a:solidFill>
                    <a:srgbClr val="78A05E"/>
                  </a:solidFill>
                </a:rPr>
                <a:t>– </a:t>
              </a:r>
              <a:r>
                <a:rPr lang="sl-SI" sz="1400" dirty="0" smtClean="0">
                  <a:solidFill>
                    <a:srgbClr val="78A05E"/>
                  </a:solidFill>
                </a:rPr>
                <a:t>(1</a:t>
              </a:r>
              <a:r>
                <a:rPr lang="en-US" sz="1400" dirty="0" smtClean="0">
                  <a:solidFill>
                    <a:srgbClr val="78A05E"/>
                  </a:solidFill>
                </a:rPr>
                <a:t>707</a:t>
              </a:r>
              <a:r>
                <a:rPr lang="sl-SI" sz="1400" dirty="0" smtClean="0">
                  <a:solidFill>
                    <a:srgbClr val="78A05E"/>
                  </a:solidFill>
                </a:rPr>
                <a:t>-1</a:t>
              </a:r>
              <a:r>
                <a:rPr lang="en-US" sz="1400" dirty="0" smtClean="0">
                  <a:solidFill>
                    <a:srgbClr val="78A05E"/>
                  </a:solidFill>
                </a:rPr>
                <a:t>783</a:t>
              </a:r>
              <a:r>
                <a:rPr lang="sl-SI" sz="1400" dirty="0" smtClean="0">
                  <a:solidFill>
                    <a:srgbClr val="78A05E"/>
                  </a:solidFill>
                </a:rPr>
                <a:t>)</a:t>
              </a:r>
              <a:endParaRPr lang="sl-SI" sz="1400" dirty="0">
                <a:solidFill>
                  <a:srgbClr val="78A05E"/>
                </a:solidFill>
              </a:endParaRPr>
            </a:p>
          </p:txBody>
        </p:sp>
      </p:grpSp>
      <p:sp>
        <p:nvSpPr>
          <p:cNvPr id="6" name="TextBox 4"/>
          <p:cNvSpPr txBox="1"/>
          <p:nvPr/>
        </p:nvSpPr>
        <p:spPr>
          <a:xfrm>
            <a:off x="2423163" y="1907372"/>
            <a:ext cx="3429000" cy="369332"/>
          </a:xfrm>
          <a:prstGeom prst="rect">
            <a:avLst/>
          </a:prstGeom>
          <a:solidFill>
            <a:schemeClr val="accent1">
              <a:lumMod val="20000"/>
              <a:lumOff val="80000"/>
              <a:alpha val="50000"/>
            </a:schemeClr>
          </a:solidFill>
          <a:ln w="19050">
            <a:solidFill>
              <a:schemeClr val="accent2"/>
            </a:solidFill>
          </a:ln>
        </p:spPr>
        <p:txBody>
          <a:bodyPr wrap="square" rtlCol="0">
            <a:spAutoFit/>
          </a:bodyPr>
          <a:lstStyle/>
          <a:p>
            <a:r>
              <a:rPr lang="en-US" dirty="0" err="1" smtClean="0">
                <a:solidFill>
                  <a:srgbClr val="78A05E"/>
                </a:solidFill>
              </a:rPr>
              <a:t>Eulerjeva</a:t>
            </a:r>
            <a:r>
              <a:rPr lang="en-US" dirty="0" smtClean="0">
                <a:solidFill>
                  <a:srgbClr val="78A05E"/>
                </a:solidFill>
              </a:rPr>
              <a:t> formula (1752)</a:t>
            </a:r>
            <a:r>
              <a:rPr lang="sl-SI" dirty="0" smtClean="0">
                <a:solidFill>
                  <a:srgbClr val="78A05E"/>
                </a:solidFill>
              </a:rPr>
              <a:t>:</a:t>
            </a:r>
            <a:r>
              <a:rPr lang="en-US" dirty="0" smtClean="0">
                <a:solidFill>
                  <a:srgbClr val="78A05E"/>
                </a:solidFill>
              </a:rPr>
              <a:t> V-E+F=2</a:t>
            </a:r>
            <a:endParaRPr lang="sl-SI" dirty="0">
              <a:solidFill>
                <a:srgbClr val="78A05E"/>
              </a:solidFill>
            </a:endParaRPr>
          </a:p>
        </p:txBody>
      </p:sp>
      <p:sp>
        <p:nvSpPr>
          <p:cNvPr id="35" name="TextBox 4"/>
          <p:cNvSpPr txBox="1"/>
          <p:nvPr/>
        </p:nvSpPr>
        <p:spPr>
          <a:xfrm>
            <a:off x="3944032" y="560677"/>
            <a:ext cx="228600" cy="338554"/>
          </a:xfrm>
          <a:prstGeom prst="rect">
            <a:avLst/>
          </a:prstGeom>
          <a:noFill/>
          <a:ln>
            <a:noFill/>
          </a:ln>
        </p:spPr>
        <p:txBody>
          <a:bodyPr wrap="square" rtlCol="0">
            <a:spAutoFit/>
          </a:bodyPr>
          <a:lstStyle/>
          <a:p>
            <a:r>
              <a:rPr lang="en-US" sz="1600" b="1" dirty="0" smtClean="0">
                <a:solidFill>
                  <a:srgbClr val="78A05E"/>
                </a:solidFill>
              </a:rPr>
              <a:t>?</a:t>
            </a:r>
            <a:endParaRPr lang="sl-SI" sz="1050" b="1" dirty="0">
              <a:solidFill>
                <a:srgbClr val="78A05E"/>
              </a:solidFill>
            </a:endParaRPr>
          </a:p>
        </p:txBody>
      </p:sp>
      <p:sp>
        <p:nvSpPr>
          <p:cNvPr id="36" name="TextBox 4"/>
          <p:cNvSpPr txBox="1"/>
          <p:nvPr/>
        </p:nvSpPr>
        <p:spPr>
          <a:xfrm>
            <a:off x="140071" y="2641213"/>
            <a:ext cx="7479930" cy="338554"/>
          </a:xfrm>
          <a:prstGeom prst="rect">
            <a:avLst/>
          </a:prstGeom>
          <a:noFill/>
          <a:ln>
            <a:noFill/>
          </a:ln>
        </p:spPr>
        <p:txBody>
          <a:bodyPr wrap="square" rtlCol="0">
            <a:spAutoFit/>
          </a:bodyPr>
          <a:lstStyle/>
          <a:p>
            <a:r>
              <a:rPr lang="sl-SI" sz="1600" dirty="0" smtClean="0">
                <a:solidFill>
                  <a:srgbClr val="78A05E"/>
                </a:solidFill>
              </a:rPr>
              <a:t>Za vsako geometrijsko telo je </a:t>
            </a:r>
            <a:r>
              <a:rPr lang="sl-SI" sz="1600" dirty="0">
                <a:solidFill>
                  <a:srgbClr val="78A05E"/>
                </a:solidFill>
              </a:rPr>
              <a:t>(</a:t>
            </a:r>
            <a:r>
              <a:rPr lang="sl-SI" sz="1600" dirty="0" smtClean="0">
                <a:solidFill>
                  <a:srgbClr val="78A05E"/>
                </a:solidFill>
              </a:rPr>
              <a:t>število oglišč)-(število robov)+(število stranic) enako 2.</a:t>
            </a:r>
            <a:endParaRPr lang="sl-SI" sz="1600" dirty="0">
              <a:solidFill>
                <a:srgbClr val="78A05E"/>
              </a:solidFill>
            </a:endParaRPr>
          </a:p>
        </p:txBody>
      </p:sp>
      <p:sp>
        <p:nvSpPr>
          <p:cNvPr id="14" name="Rectangle 13"/>
          <p:cNvSpPr/>
          <p:nvPr/>
        </p:nvSpPr>
        <p:spPr>
          <a:xfrm>
            <a:off x="2920307" y="1519204"/>
            <a:ext cx="2373751" cy="254367"/>
          </a:xfrm>
          <a:prstGeom prst="rect">
            <a:avLst/>
          </a:prstGeom>
          <a:solidFill>
            <a:schemeClr val="accent1">
              <a:lumMod val="20000"/>
              <a:lumOff val="80000"/>
              <a:alpha val="40000"/>
            </a:schemeClr>
          </a:solidFill>
          <a:ln w="12700">
            <a:solidFill>
              <a:srgbClr val="78A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360151" y="1219188"/>
            <a:ext cx="1487927" cy="158204"/>
          </a:xfrm>
          <a:prstGeom prst="rect">
            <a:avLst/>
          </a:prstGeom>
          <a:solidFill>
            <a:schemeClr val="accent1">
              <a:lumMod val="20000"/>
              <a:lumOff val="80000"/>
              <a:alpha val="30000"/>
            </a:schemeClr>
          </a:solidFill>
          <a:ln w="6350">
            <a:solidFill>
              <a:srgbClr val="78A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51497" y="3159675"/>
            <a:ext cx="1850598" cy="693298"/>
            <a:chOff x="2180134" y="2838875"/>
            <a:chExt cx="1850598" cy="693298"/>
          </a:xfrm>
        </p:grpSpPr>
        <p:pic>
          <p:nvPicPr>
            <p:cNvPr id="9217" name="Picture 1" descr="Tetrahedron.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0134" y="2838875"/>
              <a:ext cx="693298" cy="69329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743200" y="2958492"/>
              <a:ext cx="1287532" cy="369332"/>
            </a:xfrm>
            <a:prstGeom prst="rect">
              <a:avLst/>
            </a:prstGeom>
          </p:spPr>
          <p:txBody>
            <a:bodyPr wrap="none">
              <a:spAutoFit/>
            </a:bodyPr>
            <a:lstStyle/>
            <a:p>
              <a:pPr lvl="0"/>
              <a:r>
                <a:rPr lang="en-GB" dirty="0" smtClean="0">
                  <a:solidFill>
                    <a:srgbClr val="78A05E"/>
                  </a:solidFill>
                </a:rPr>
                <a:t>4 </a:t>
              </a:r>
              <a:r>
                <a:rPr lang="en-SI" dirty="0" smtClean="0">
                  <a:solidFill>
                    <a:srgbClr val="78A05E"/>
                  </a:solidFill>
                </a:rPr>
                <a:t>–</a:t>
              </a:r>
              <a:r>
                <a:rPr lang="en-GB" dirty="0" smtClean="0">
                  <a:solidFill>
                    <a:srgbClr val="78A05E"/>
                  </a:solidFill>
                </a:rPr>
                <a:t> 6 </a:t>
              </a:r>
              <a:r>
                <a:rPr lang="sl-SI" dirty="0" smtClean="0">
                  <a:solidFill>
                    <a:srgbClr val="78A05E"/>
                  </a:solidFill>
                </a:rPr>
                <a:t>+</a:t>
              </a:r>
              <a:r>
                <a:rPr lang="en-GB" dirty="0" smtClean="0">
                  <a:solidFill>
                    <a:srgbClr val="78A05E"/>
                  </a:solidFill>
                </a:rPr>
                <a:t> 4 </a:t>
              </a:r>
              <a:r>
                <a:rPr lang="sl-SI" dirty="0" smtClean="0">
                  <a:solidFill>
                    <a:srgbClr val="78A05E"/>
                  </a:solidFill>
                </a:rPr>
                <a:t>=</a:t>
              </a:r>
              <a:r>
                <a:rPr lang="en-GB" dirty="0" smtClean="0">
                  <a:solidFill>
                    <a:srgbClr val="78A05E"/>
                  </a:solidFill>
                </a:rPr>
                <a:t> </a:t>
              </a:r>
              <a:r>
                <a:rPr lang="en-GB" b="1" dirty="0" smtClean="0">
                  <a:solidFill>
                    <a:srgbClr val="78A05E"/>
                  </a:solidFill>
                </a:rPr>
                <a:t>2</a:t>
              </a:r>
              <a:endParaRPr lang="sl-SI" b="1" dirty="0">
                <a:solidFill>
                  <a:srgbClr val="78A05E"/>
                </a:solidFill>
              </a:endParaRPr>
            </a:p>
          </p:txBody>
        </p:sp>
      </p:grpSp>
      <p:grpSp>
        <p:nvGrpSpPr>
          <p:cNvPr id="26" name="Group 25"/>
          <p:cNvGrpSpPr/>
          <p:nvPr/>
        </p:nvGrpSpPr>
        <p:grpSpPr>
          <a:xfrm>
            <a:off x="2920307" y="3156571"/>
            <a:ext cx="2077528" cy="693298"/>
            <a:chOff x="2971800" y="3830957"/>
            <a:chExt cx="2077528" cy="693298"/>
          </a:xfrm>
        </p:grpSpPr>
        <p:pic>
          <p:nvPicPr>
            <p:cNvPr id="9218" name="Picture 2" descr="Hexahedron.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1800" y="3830957"/>
              <a:ext cx="693298" cy="69329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3657600" y="3972686"/>
              <a:ext cx="1391728" cy="369332"/>
            </a:xfrm>
            <a:prstGeom prst="rect">
              <a:avLst/>
            </a:prstGeom>
          </p:spPr>
          <p:txBody>
            <a:bodyPr wrap="none">
              <a:spAutoFit/>
            </a:bodyPr>
            <a:lstStyle/>
            <a:p>
              <a:pPr lvl="0"/>
              <a:r>
                <a:rPr lang="en-GB" dirty="0" smtClean="0">
                  <a:solidFill>
                    <a:srgbClr val="78A05E"/>
                  </a:solidFill>
                </a:rPr>
                <a:t>8 </a:t>
              </a:r>
              <a:r>
                <a:rPr lang="en-SI" dirty="0" smtClean="0">
                  <a:solidFill>
                    <a:srgbClr val="78A05E"/>
                  </a:solidFill>
                </a:rPr>
                <a:t>–</a:t>
              </a:r>
              <a:r>
                <a:rPr lang="en-GB" dirty="0" smtClean="0">
                  <a:solidFill>
                    <a:srgbClr val="78A05E"/>
                  </a:solidFill>
                </a:rPr>
                <a:t> 12 </a:t>
              </a:r>
              <a:r>
                <a:rPr lang="sl-SI" dirty="0" smtClean="0">
                  <a:solidFill>
                    <a:srgbClr val="78A05E"/>
                  </a:solidFill>
                </a:rPr>
                <a:t>+</a:t>
              </a:r>
              <a:r>
                <a:rPr lang="en-GB" dirty="0" smtClean="0">
                  <a:solidFill>
                    <a:srgbClr val="78A05E"/>
                  </a:solidFill>
                </a:rPr>
                <a:t> 6 </a:t>
              </a:r>
              <a:r>
                <a:rPr lang="sl-SI" dirty="0" smtClean="0">
                  <a:solidFill>
                    <a:srgbClr val="78A05E"/>
                  </a:solidFill>
                </a:rPr>
                <a:t>=</a:t>
              </a:r>
              <a:r>
                <a:rPr lang="en-GB" dirty="0" smtClean="0">
                  <a:solidFill>
                    <a:srgbClr val="78A05E"/>
                  </a:solidFill>
                </a:rPr>
                <a:t> </a:t>
              </a:r>
              <a:r>
                <a:rPr lang="en-GB" b="1" dirty="0" smtClean="0">
                  <a:solidFill>
                    <a:srgbClr val="78A05E"/>
                  </a:solidFill>
                </a:rPr>
                <a:t>2</a:t>
              </a:r>
              <a:endParaRPr lang="sl-SI" b="1" dirty="0">
                <a:solidFill>
                  <a:srgbClr val="78A05E"/>
                </a:solidFill>
              </a:endParaRPr>
            </a:p>
          </p:txBody>
        </p:sp>
      </p:grpSp>
      <p:grpSp>
        <p:nvGrpSpPr>
          <p:cNvPr id="27" name="Group 26"/>
          <p:cNvGrpSpPr/>
          <p:nvPr/>
        </p:nvGrpSpPr>
        <p:grpSpPr>
          <a:xfrm>
            <a:off x="5422396" y="3126772"/>
            <a:ext cx="2071542" cy="693298"/>
            <a:chOff x="5035186" y="3091968"/>
            <a:chExt cx="2071542" cy="693298"/>
          </a:xfrm>
        </p:grpSpPr>
        <p:pic>
          <p:nvPicPr>
            <p:cNvPr id="9219" name="Picture 3" descr="Octahedron.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5186" y="3091968"/>
              <a:ext cx="693298" cy="693298"/>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5715000" y="3276634"/>
              <a:ext cx="1391728" cy="369332"/>
            </a:xfrm>
            <a:prstGeom prst="rect">
              <a:avLst/>
            </a:prstGeom>
          </p:spPr>
          <p:txBody>
            <a:bodyPr wrap="none">
              <a:spAutoFit/>
            </a:bodyPr>
            <a:lstStyle/>
            <a:p>
              <a:pPr lvl="0"/>
              <a:r>
                <a:rPr lang="en-GB" dirty="0" smtClean="0">
                  <a:solidFill>
                    <a:srgbClr val="78A05E"/>
                  </a:solidFill>
                </a:rPr>
                <a:t>6 </a:t>
              </a:r>
              <a:r>
                <a:rPr lang="en-SI" dirty="0" smtClean="0">
                  <a:solidFill>
                    <a:srgbClr val="78A05E"/>
                  </a:solidFill>
                </a:rPr>
                <a:t>–</a:t>
              </a:r>
              <a:r>
                <a:rPr lang="en-GB" dirty="0" smtClean="0">
                  <a:solidFill>
                    <a:srgbClr val="78A05E"/>
                  </a:solidFill>
                </a:rPr>
                <a:t> 12 </a:t>
              </a:r>
              <a:r>
                <a:rPr lang="sl-SI" dirty="0" smtClean="0">
                  <a:solidFill>
                    <a:srgbClr val="78A05E"/>
                  </a:solidFill>
                </a:rPr>
                <a:t>+</a:t>
              </a:r>
              <a:r>
                <a:rPr lang="en-GB" dirty="0" smtClean="0">
                  <a:solidFill>
                    <a:srgbClr val="78A05E"/>
                  </a:solidFill>
                </a:rPr>
                <a:t> 8 </a:t>
              </a:r>
              <a:r>
                <a:rPr lang="sl-SI" dirty="0" smtClean="0">
                  <a:solidFill>
                    <a:srgbClr val="78A05E"/>
                  </a:solidFill>
                </a:rPr>
                <a:t>=</a:t>
              </a:r>
              <a:r>
                <a:rPr lang="en-GB" dirty="0" smtClean="0">
                  <a:solidFill>
                    <a:srgbClr val="78A05E"/>
                  </a:solidFill>
                </a:rPr>
                <a:t> </a:t>
              </a:r>
              <a:r>
                <a:rPr lang="en-GB" b="1" dirty="0" smtClean="0">
                  <a:solidFill>
                    <a:srgbClr val="78A05E"/>
                  </a:solidFill>
                </a:rPr>
                <a:t>2</a:t>
              </a:r>
              <a:endParaRPr lang="sl-SI" b="1" dirty="0">
                <a:solidFill>
                  <a:srgbClr val="78A05E"/>
                </a:solidFill>
              </a:endParaRPr>
            </a:p>
          </p:txBody>
        </p:sp>
      </p:grpSp>
      <p:grpSp>
        <p:nvGrpSpPr>
          <p:cNvPr id="33" name="Group 32"/>
          <p:cNvGrpSpPr/>
          <p:nvPr/>
        </p:nvGrpSpPr>
        <p:grpSpPr>
          <a:xfrm>
            <a:off x="1234654" y="4021730"/>
            <a:ext cx="2395261" cy="665566"/>
            <a:chOff x="4310260" y="4474285"/>
            <a:chExt cx="2395261" cy="665566"/>
          </a:xfrm>
        </p:grpSpPr>
        <p:pic>
          <p:nvPicPr>
            <p:cNvPr id="9220" name="Picture 4" descr="Dodecahedron.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0260" y="4474285"/>
              <a:ext cx="693298" cy="66556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5098671" y="4584495"/>
              <a:ext cx="1606850" cy="369332"/>
            </a:xfrm>
            <a:prstGeom prst="rect">
              <a:avLst/>
            </a:prstGeom>
          </p:spPr>
          <p:txBody>
            <a:bodyPr wrap="none">
              <a:spAutoFit/>
            </a:bodyPr>
            <a:lstStyle/>
            <a:p>
              <a:pPr lvl="0"/>
              <a:r>
                <a:rPr lang="en-GB" dirty="0" smtClean="0">
                  <a:solidFill>
                    <a:srgbClr val="78A05E"/>
                  </a:solidFill>
                </a:rPr>
                <a:t>20 </a:t>
              </a:r>
              <a:r>
                <a:rPr lang="en-SI" dirty="0" smtClean="0">
                  <a:solidFill>
                    <a:srgbClr val="78A05E"/>
                  </a:solidFill>
                </a:rPr>
                <a:t>–</a:t>
              </a:r>
              <a:r>
                <a:rPr lang="en-GB" dirty="0" smtClean="0">
                  <a:solidFill>
                    <a:srgbClr val="78A05E"/>
                  </a:solidFill>
                </a:rPr>
                <a:t> 30 </a:t>
              </a:r>
              <a:r>
                <a:rPr lang="sl-SI" dirty="0" smtClean="0">
                  <a:solidFill>
                    <a:srgbClr val="78A05E"/>
                  </a:solidFill>
                </a:rPr>
                <a:t>+</a:t>
              </a:r>
              <a:r>
                <a:rPr lang="en-GB" dirty="0" smtClean="0">
                  <a:solidFill>
                    <a:srgbClr val="78A05E"/>
                  </a:solidFill>
                </a:rPr>
                <a:t> 12 </a:t>
              </a:r>
              <a:r>
                <a:rPr lang="sl-SI" dirty="0" smtClean="0">
                  <a:solidFill>
                    <a:srgbClr val="78A05E"/>
                  </a:solidFill>
                </a:rPr>
                <a:t>=</a:t>
              </a:r>
              <a:r>
                <a:rPr lang="en-GB" dirty="0" smtClean="0">
                  <a:solidFill>
                    <a:srgbClr val="78A05E"/>
                  </a:solidFill>
                </a:rPr>
                <a:t> </a:t>
              </a:r>
              <a:r>
                <a:rPr lang="en-GB" b="1" dirty="0" smtClean="0">
                  <a:solidFill>
                    <a:srgbClr val="78A05E"/>
                  </a:solidFill>
                </a:rPr>
                <a:t>2</a:t>
              </a:r>
              <a:endParaRPr lang="sl-SI" b="1" dirty="0">
                <a:solidFill>
                  <a:srgbClr val="78A05E"/>
                </a:solidFill>
              </a:endParaRPr>
            </a:p>
          </p:txBody>
        </p:sp>
      </p:grpSp>
      <p:grpSp>
        <p:nvGrpSpPr>
          <p:cNvPr id="28" name="Group 27"/>
          <p:cNvGrpSpPr/>
          <p:nvPr/>
        </p:nvGrpSpPr>
        <p:grpSpPr>
          <a:xfrm>
            <a:off x="4618520" y="3961799"/>
            <a:ext cx="2356433" cy="721030"/>
            <a:chOff x="962008" y="4340290"/>
            <a:chExt cx="2356433" cy="721030"/>
          </a:xfrm>
        </p:grpSpPr>
        <p:pic>
          <p:nvPicPr>
            <p:cNvPr id="9221" name="Picture 5" descr="Icosahedron.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008" y="4340290"/>
              <a:ext cx="693298" cy="72103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1711591" y="4565018"/>
              <a:ext cx="1606850" cy="369332"/>
            </a:xfrm>
            <a:prstGeom prst="rect">
              <a:avLst/>
            </a:prstGeom>
          </p:spPr>
          <p:txBody>
            <a:bodyPr wrap="none">
              <a:spAutoFit/>
            </a:bodyPr>
            <a:lstStyle/>
            <a:p>
              <a:pPr lvl="0"/>
              <a:r>
                <a:rPr lang="en-GB" dirty="0" smtClean="0">
                  <a:solidFill>
                    <a:srgbClr val="78A05E"/>
                  </a:solidFill>
                </a:rPr>
                <a:t>12 </a:t>
              </a:r>
              <a:r>
                <a:rPr lang="en-SI" dirty="0" smtClean="0">
                  <a:solidFill>
                    <a:srgbClr val="78A05E"/>
                  </a:solidFill>
                </a:rPr>
                <a:t>–</a:t>
              </a:r>
              <a:r>
                <a:rPr lang="en-GB" dirty="0" smtClean="0">
                  <a:solidFill>
                    <a:srgbClr val="78A05E"/>
                  </a:solidFill>
                </a:rPr>
                <a:t> 30 </a:t>
              </a:r>
              <a:r>
                <a:rPr lang="sl-SI" dirty="0" smtClean="0">
                  <a:solidFill>
                    <a:srgbClr val="78A05E"/>
                  </a:solidFill>
                </a:rPr>
                <a:t>+</a:t>
              </a:r>
              <a:r>
                <a:rPr lang="en-GB" dirty="0" smtClean="0">
                  <a:solidFill>
                    <a:srgbClr val="78A05E"/>
                  </a:solidFill>
                </a:rPr>
                <a:t> 20 </a:t>
              </a:r>
              <a:r>
                <a:rPr lang="sl-SI" dirty="0" smtClean="0">
                  <a:solidFill>
                    <a:srgbClr val="78A05E"/>
                  </a:solidFill>
                </a:rPr>
                <a:t>=</a:t>
              </a:r>
              <a:r>
                <a:rPr lang="en-GB" dirty="0" smtClean="0">
                  <a:solidFill>
                    <a:srgbClr val="78A05E"/>
                  </a:solidFill>
                </a:rPr>
                <a:t> </a:t>
              </a:r>
              <a:r>
                <a:rPr lang="en-GB" b="1" dirty="0" smtClean="0">
                  <a:solidFill>
                    <a:srgbClr val="78A05E"/>
                  </a:solidFill>
                </a:rPr>
                <a:t>2</a:t>
              </a:r>
              <a:endParaRPr lang="sl-SI" b="1" dirty="0">
                <a:solidFill>
                  <a:srgbClr val="78A05E"/>
                </a:solidFill>
              </a:endParaRPr>
            </a:p>
          </p:txBody>
        </p:sp>
      </p:grpSp>
      <p:sp>
        <p:nvSpPr>
          <p:cNvPr id="20" name="TextBox 4"/>
          <p:cNvSpPr txBox="1"/>
          <p:nvPr/>
        </p:nvSpPr>
        <p:spPr>
          <a:xfrm>
            <a:off x="2975733" y="1482624"/>
            <a:ext cx="2329545" cy="307777"/>
          </a:xfrm>
          <a:prstGeom prst="rect">
            <a:avLst/>
          </a:prstGeom>
          <a:noFill/>
          <a:ln>
            <a:noFill/>
          </a:ln>
        </p:spPr>
        <p:txBody>
          <a:bodyPr wrap="square" rtlCol="0">
            <a:spAutoFit/>
          </a:bodyPr>
          <a:lstStyle/>
          <a:p>
            <a:pPr algn="ctr"/>
            <a:r>
              <a:rPr lang="en-US" sz="1400" dirty="0" smtClean="0">
                <a:solidFill>
                  <a:srgbClr val="78A05E"/>
                </a:solidFill>
              </a:rPr>
              <a:t>R. Descartes (1596-1690)</a:t>
            </a:r>
            <a:endParaRPr lang="sl-SI" sz="1400" dirty="0">
              <a:solidFill>
                <a:srgbClr val="78A05E"/>
              </a:solidFill>
            </a:endParaRPr>
          </a:p>
        </p:txBody>
      </p:sp>
      <p:sp>
        <p:nvSpPr>
          <p:cNvPr id="22" name="TextBox 4"/>
          <p:cNvSpPr txBox="1"/>
          <p:nvPr/>
        </p:nvSpPr>
        <p:spPr>
          <a:xfrm>
            <a:off x="3472251" y="1180514"/>
            <a:ext cx="1322467" cy="230832"/>
          </a:xfrm>
          <a:prstGeom prst="rect">
            <a:avLst/>
          </a:prstGeom>
          <a:noFill/>
          <a:ln>
            <a:noFill/>
          </a:ln>
        </p:spPr>
        <p:txBody>
          <a:bodyPr wrap="square" rtlCol="0">
            <a:spAutoFit/>
          </a:bodyPr>
          <a:lstStyle/>
          <a:p>
            <a:r>
              <a:rPr lang="en-US" sz="800" dirty="0" smtClean="0">
                <a:solidFill>
                  <a:srgbClr val="78A05E"/>
                </a:solidFill>
              </a:rPr>
              <a:t>F. </a:t>
            </a:r>
            <a:r>
              <a:rPr lang="en-US" sz="800" dirty="0" err="1" smtClean="0">
                <a:solidFill>
                  <a:srgbClr val="78A05E"/>
                </a:solidFill>
              </a:rPr>
              <a:t>Maurolico</a:t>
            </a:r>
            <a:r>
              <a:rPr lang="en-US" sz="800" dirty="0" smtClean="0">
                <a:solidFill>
                  <a:srgbClr val="78A05E"/>
                </a:solidFill>
              </a:rPr>
              <a:t> (</a:t>
            </a:r>
            <a:r>
              <a:rPr lang="en-US" sz="900" dirty="0" smtClean="0">
                <a:solidFill>
                  <a:srgbClr val="78A05E"/>
                </a:solidFill>
              </a:rPr>
              <a:t>1494-1575</a:t>
            </a:r>
            <a:r>
              <a:rPr lang="en-US" sz="800" dirty="0" smtClean="0">
                <a:solidFill>
                  <a:srgbClr val="78A05E"/>
                </a:solidFill>
              </a:rPr>
              <a:t>)</a:t>
            </a:r>
            <a:endParaRPr lang="sl-SI" sz="800" dirty="0">
              <a:solidFill>
                <a:srgbClr val="78A05E"/>
              </a:solidFill>
            </a:endParaRPr>
          </a:p>
        </p:txBody>
      </p:sp>
      <p:pic>
        <p:nvPicPr>
          <p:cNvPr id="34" name="Picture 33"/>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Lst>
          </a:blip>
          <a:srcRect l="6213" t="5375" r="68695" b="66818"/>
          <a:stretch/>
        </p:blipFill>
        <p:spPr>
          <a:xfrm>
            <a:off x="530193" y="5619532"/>
            <a:ext cx="931271" cy="883665"/>
          </a:xfrm>
          <a:prstGeom prst="rect">
            <a:avLst/>
          </a:prstGeom>
        </p:spPr>
      </p:pic>
      <p:pic>
        <p:nvPicPr>
          <p:cNvPr id="53" name="Picture 52"/>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Lst>
          </a:blip>
          <a:srcRect l="6213" t="47084" r="69179" b="26717"/>
          <a:stretch/>
        </p:blipFill>
        <p:spPr>
          <a:xfrm>
            <a:off x="3660866" y="5060402"/>
            <a:ext cx="973569" cy="887498"/>
          </a:xfrm>
          <a:prstGeom prst="rect">
            <a:avLst/>
          </a:prstGeom>
        </p:spPr>
      </p:pic>
      <p:sp>
        <p:nvSpPr>
          <p:cNvPr id="54" name="TextBox 4"/>
          <p:cNvSpPr txBox="1"/>
          <p:nvPr/>
        </p:nvSpPr>
        <p:spPr>
          <a:xfrm>
            <a:off x="159273" y="4827434"/>
            <a:ext cx="1422030" cy="338554"/>
          </a:xfrm>
          <a:prstGeom prst="rect">
            <a:avLst/>
          </a:prstGeom>
          <a:noFill/>
          <a:ln>
            <a:noFill/>
          </a:ln>
        </p:spPr>
        <p:txBody>
          <a:bodyPr wrap="square" rtlCol="0">
            <a:spAutoFit/>
          </a:bodyPr>
          <a:lstStyle/>
          <a:p>
            <a:r>
              <a:rPr lang="en-GB" sz="1600" dirty="0" err="1" smtClean="0">
                <a:solidFill>
                  <a:srgbClr val="78A05E"/>
                </a:solidFill>
              </a:rPr>
              <a:t>Velja</a:t>
            </a:r>
            <a:r>
              <a:rPr lang="en-GB" sz="1600" dirty="0" smtClean="0">
                <a:solidFill>
                  <a:srgbClr val="78A05E"/>
                </a:solidFill>
              </a:rPr>
              <a:t> </a:t>
            </a:r>
            <a:r>
              <a:rPr lang="en-GB" sz="1600" dirty="0" err="1" smtClean="0">
                <a:solidFill>
                  <a:srgbClr val="78A05E"/>
                </a:solidFill>
              </a:rPr>
              <a:t>tudi</a:t>
            </a:r>
            <a:r>
              <a:rPr lang="en-GB" sz="1600" dirty="0" smtClean="0">
                <a:solidFill>
                  <a:srgbClr val="78A05E"/>
                </a:solidFill>
              </a:rPr>
              <a:t> </a:t>
            </a:r>
            <a:r>
              <a:rPr lang="en-GB" sz="1600" dirty="0" err="1" smtClean="0">
                <a:solidFill>
                  <a:srgbClr val="78A05E"/>
                </a:solidFill>
              </a:rPr>
              <a:t>za</a:t>
            </a:r>
            <a:endParaRPr lang="sl-SI" sz="1600" dirty="0">
              <a:solidFill>
                <a:srgbClr val="78A05E"/>
              </a:solidFill>
            </a:endParaRPr>
          </a:p>
        </p:txBody>
      </p:sp>
      <p:pic>
        <p:nvPicPr>
          <p:cNvPr id="56" name="Picture 55"/>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Lst>
          </a:blip>
          <a:srcRect l="37793" t="47084" r="37168" b="26717"/>
          <a:stretch/>
        </p:blipFill>
        <p:spPr>
          <a:xfrm>
            <a:off x="4927096" y="5649612"/>
            <a:ext cx="990600" cy="887498"/>
          </a:xfrm>
          <a:prstGeom prst="rect">
            <a:avLst/>
          </a:prstGeom>
        </p:spPr>
      </p:pic>
      <p:pic>
        <p:nvPicPr>
          <p:cNvPr id="57" name="Picture 56"/>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Lst>
          </a:blip>
          <a:srcRect l="70603" t="47084" r="6285" b="26717"/>
          <a:stretch/>
        </p:blipFill>
        <p:spPr>
          <a:xfrm>
            <a:off x="6210357" y="5052150"/>
            <a:ext cx="914400" cy="887498"/>
          </a:xfrm>
          <a:prstGeom prst="rect">
            <a:avLst/>
          </a:prstGeom>
        </p:spPr>
      </p:pic>
      <p:pic>
        <p:nvPicPr>
          <p:cNvPr id="58" name="Picture 57"/>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Lst>
          </a:blip>
          <a:srcRect l="37406" t="5375" r="37957" b="66818"/>
          <a:stretch/>
        </p:blipFill>
        <p:spPr>
          <a:xfrm>
            <a:off x="1437301" y="5060402"/>
            <a:ext cx="914400" cy="883665"/>
          </a:xfrm>
          <a:prstGeom prst="rect">
            <a:avLst/>
          </a:prstGeom>
        </p:spPr>
      </p:pic>
      <p:pic>
        <p:nvPicPr>
          <p:cNvPr id="59" name="Picture 58"/>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100000"/>
                    </a14:imgEffect>
                  </a14:imgLayer>
                </a14:imgProps>
              </a:ext>
            </a:extLst>
          </a:blip>
          <a:srcRect l="66208" t="5375" r="3651" b="66818"/>
          <a:stretch/>
        </p:blipFill>
        <p:spPr>
          <a:xfrm>
            <a:off x="2328591" y="5653445"/>
            <a:ext cx="1118632" cy="883665"/>
          </a:xfrm>
          <a:prstGeom prst="rect">
            <a:avLst/>
          </a:prstGeom>
        </p:spPr>
      </p:pic>
    </p:spTree>
    <p:extLst>
      <p:ext uri="{BB962C8B-B14F-4D97-AF65-F5344CB8AC3E}">
        <p14:creationId xmlns:p14="http://schemas.microsoft.com/office/powerpoint/2010/main" val="13170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1000"/>
                                  </p:stCondLst>
                                  <p:childTnLst>
                                    <p:set>
                                      <p:cBhvr>
                                        <p:cTn id="67" dur="1" fill="hold">
                                          <p:stCondLst>
                                            <p:cond delay="0"/>
                                          </p:stCondLst>
                                        </p:cTn>
                                        <p:tgtEl>
                                          <p:spTgt spid="58"/>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nodeType="afterEffect">
                                  <p:stCondLst>
                                    <p:cond delay="1000"/>
                                  </p:stCondLst>
                                  <p:childTnLst>
                                    <p:set>
                                      <p:cBhvr>
                                        <p:cTn id="70" dur="1" fill="hold">
                                          <p:stCondLst>
                                            <p:cond delay="0"/>
                                          </p:stCondLst>
                                        </p:cTn>
                                        <p:tgtEl>
                                          <p:spTgt spid="59"/>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nodeType="afterEffect">
                                  <p:stCondLst>
                                    <p:cond delay="1000"/>
                                  </p:stCondLst>
                                  <p:childTnLst>
                                    <p:set>
                                      <p:cBhvr>
                                        <p:cTn id="73" dur="1" fill="hold">
                                          <p:stCondLst>
                                            <p:cond delay="0"/>
                                          </p:stCondLst>
                                        </p:cTn>
                                        <p:tgtEl>
                                          <p:spTgt spid="53"/>
                                        </p:tgtEl>
                                        <p:attrNameLst>
                                          <p:attrName>style.visibility</p:attrName>
                                        </p:attrNameLst>
                                      </p:cBhvr>
                                      <p:to>
                                        <p:strVal val="visible"/>
                                      </p:to>
                                    </p:set>
                                  </p:childTnLst>
                                </p:cTn>
                              </p:par>
                            </p:childTnLst>
                          </p:cTn>
                        </p:par>
                        <p:par>
                          <p:cTn id="74" fill="hold">
                            <p:stCondLst>
                              <p:cond delay="3000"/>
                            </p:stCondLst>
                            <p:childTnLst>
                              <p:par>
                                <p:cTn id="75" presetID="1" presetClass="entr" presetSubtype="0" fill="hold" nodeType="afterEffect">
                                  <p:stCondLst>
                                    <p:cond delay="1000"/>
                                  </p:stCondLst>
                                  <p:childTnLst>
                                    <p:set>
                                      <p:cBhvr>
                                        <p:cTn id="76" dur="1" fill="hold">
                                          <p:stCondLst>
                                            <p:cond delay="0"/>
                                          </p:stCondLst>
                                        </p:cTn>
                                        <p:tgtEl>
                                          <p:spTgt spid="56"/>
                                        </p:tgtEl>
                                        <p:attrNameLst>
                                          <p:attrName>style.visibility</p:attrName>
                                        </p:attrNameLst>
                                      </p:cBhvr>
                                      <p:to>
                                        <p:strVal val="visible"/>
                                      </p:to>
                                    </p:set>
                                  </p:childTnLst>
                                </p:cTn>
                              </p:par>
                            </p:childTnLst>
                          </p:cTn>
                        </p:par>
                        <p:par>
                          <p:cTn id="77" fill="hold">
                            <p:stCondLst>
                              <p:cond delay="4000"/>
                            </p:stCondLst>
                            <p:childTnLst>
                              <p:par>
                                <p:cTn id="78" presetID="1" presetClass="entr" presetSubtype="0" fill="hold" nodeType="afterEffect">
                                  <p:stCondLst>
                                    <p:cond delay="1000"/>
                                  </p:stCondLst>
                                  <p:childTnLst>
                                    <p:set>
                                      <p:cBhvr>
                                        <p:cTn id="7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p:bldP spid="36" grpId="0"/>
      <p:bldP spid="14" grpId="0" animBg="1"/>
      <p:bldP spid="37" grpId="0" animBg="1"/>
      <p:bldP spid="20" grpId="0"/>
      <p:bldP spid="2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duotone>
              <a:schemeClr val="accent2">
                <a:shade val="45000"/>
                <a:satMod val="135000"/>
              </a:schemeClr>
              <a:prstClr val="white"/>
            </a:duotone>
          </a:blip>
          <a:srcRect b="4566"/>
          <a:stretch/>
        </p:blipFill>
        <p:spPr>
          <a:xfrm>
            <a:off x="1066800" y="3193775"/>
            <a:ext cx="1709853" cy="1454425"/>
          </a:xfrm>
          <a:prstGeom prst="rect">
            <a:avLst/>
          </a:prstGeom>
        </p:spPr>
      </p:pic>
      <p:sp>
        <p:nvSpPr>
          <p:cNvPr id="3" name="Pravokotnik 2"/>
          <p:cNvSpPr/>
          <p:nvPr/>
        </p:nvSpPr>
        <p:spPr>
          <a:xfrm>
            <a:off x="947853" y="4770529"/>
            <a:ext cx="2202847" cy="369332"/>
          </a:xfrm>
          <a:prstGeom prst="rect">
            <a:avLst/>
          </a:prstGeom>
        </p:spPr>
        <p:txBody>
          <a:bodyPr wrap="none">
            <a:spAutoFit/>
          </a:bodyPr>
          <a:lstStyle/>
          <a:p>
            <a:r>
              <a:rPr lang="en-US" dirty="0" smtClean="0">
                <a:solidFill>
                  <a:srgbClr val="78A05E"/>
                </a:solidFill>
              </a:rPr>
              <a:t>V-E+F=</a:t>
            </a:r>
            <a:r>
              <a:rPr lang="sl-SI" dirty="0" smtClean="0">
                <a:solidFill>
                  <a:srgbClr val="78A05E"/>
                </a:solidFill>
              </a:rPr>
              <a:t> 12-30+12= </a:t>
            </a:r>
            <a:r>
              <a:rPr lang="sl-SI" dirty="0" smtClean="0">
                <a:solidFill>
                  <a:srgbClr val="78A05E"/>
                </a:solidFill>
              </a:rPr>
              <a:t>-6</a:t>
            </a:r>
            <a:endParaRPr lang="sl-SI" dirty="0">
              <a:solidFill>
                <a:srgbClr val="78A05E"/>
              </a:solidFill>
            </a:endParaRPr>
          </a:p>
        </p:txBody>
      </p:sp>
      <p:pic>
        <p:nvPicPr>
          <p:cNvPr id="4" name="Slika 3"/>
          <p:cNvPicPr>
            <a:picLocks noChangeAspect="1"/>
          </p:cNvPicPr>
          <p:nvPr/>
        </p:nvPicPr>
        <p:blipFill>
          <a:blip r:embed="rId3">
            <a:duotone>
              <a:schemeClr val="accent2">
                <a:shade val="45000"/>
                <a:satMod val="135000"/>
              </a:schemeClr>
              <a:prstClr val="white"/>
            </a:duotone>
          </a:blip>
          <a:stretch>
            <a:fillRect/>
          </a:stretch>
        </p:blipFill>
        <p:spPr>
          <a:xfrm>
            <a:off x="4968081" y="3176558"/>
            <a:ext cx="1828800" cy="1438102"/>
          </a:xfrm>
          <a:prstGeom prst="rect">
            <a:avLst/>
          </a:prstGeom>
        </p:spPr>
      </p:pic>
      <p:sp>
        <p:nvSpPr>
          <p:cNvPr id="5" name="Pravokotnik 4"/>
          <p:cNvSpPr/>
          <p:nvPr/>
        </p:nvSpPr>
        <p:spPr>
          <a:xfrm>
            <a:off x="4815681" y="4816524"/>
            <a:ext cx="2082621" cy="369332"/>
          </a:xfrm>
          <a:prstGeom prst="rect">
            <a:avLst/>
          </a:prstGeom>
        </p:spPr>
        <p:txBody>
          <a:bodyPr wrap="none">
            <a:spAutoFit/>
          </a:bodyPr>
          <a:lstStyle/>
          <a:p>
            <a:r>
              <a:rPr lang="en-US" dirty="0" smtClean="0">
                <a:solidFill>
                  <a:srgbClr val="78A05E"/>
                </a:solidFill>
              </a:rPr>
              <a:t>V-E+F=</a:t>
            </a:r>
            <a:r>
              <a:rPr lang="sl-SI" dirty="0" smtClean="0">
                <a:solidFill>
                  <a:srgbClr val="78A05E"/>
                </a:solidFill>
              </a:rPr>
              <a:t> 16-32+16= 0</a:t>
            </a:r>
            <a:endParaRPr lang="sl-SI" dirty="0">
              <a:solidFill>
                <a:srgbClr val="78A05E"/>
              </a:solidFill>
            </a:endParaRPr>
          </a:p>
        </p:txBody>
      </p:sp>
      <p:pic>
        <p:nvPicPr>
          <p:cNvPr id="12" name="Slika 29"/>
          <p:cNvPicPr>
            <a:picLocks noChangeAspect="1"/>
          </p:cNvPicPr>
          <p:nvPr/>
        </p:nvPicPr>
        <p:blipFill rotWithShape="1">
          <a:blip r:embed="rId4">
            <a:duotone>
              <a:schemeClr val="accent2">
                <a:shade val="45000"/>
                <a:satMod val="135000"/>
              </a:schemeClr>
              <a:prstClr val="white"/>
            </a:duotone>
          </a:blip>
          <a:srcRect l="10768" r="11620"/>
          <a:stretch/>
        </p:blipFill>
        <p:spPr>
          <a:xfrm>
            <a:off x="5503256" y="1238041"/>
            <a:ext cx="1371600" cy="1096357"/>
          </a:xfrm>
          <a:prstGeom prst="rect">
            <a:avLst/>
          </a:prstGeom>
        </p:spPr>
      </p:pic>
      <p:sp>
        <p:nvSpPr>
          <p:cNvPr id="13" name="Pravokotnik 30"/>
          <p:cNvSpPr/>
          <p:nvPr/>
        </p:nvSpPr>
        <p:spPr>
          <a:xfrm>
            <a:off x="5324130" y="2374868"/>
            <a:ext cx="1882247" cy="369332"/>
          </a:xfrm>
          <a:prstGeom prst="rect">
            <a:avLst/>
          </a:prstGeom>
        </p:spPr>
        <p:txBody>
          <a:bodyPr wrap="none">
            <a:spAutoFit/>
          </a:bodyPr>
          <a:lstStyle/>
          <a:p>
            <a:r>
              <a:rPr lang="en-US" dirty="0" smtClean="0">
                <a:solidFill>
                  <a:srgbClr val="78A05E"/>
                </a:solidFill>
              </a:rPr>
              <a:t>V-E+F=</a:t>
            </a:r>
            <a:r>
              <a:rPr lang="sl-SI" dirty="0" smtClean="0">
                <a:solidFill>
                  <a:srgbClr val="78A05E"/>
                </a:solidFill>
              </a:rPr>
              <a:t>8-16+12=</a:t>
            </a:r>
            <a:r>
              <a:rPr lang="en-US" dirty="0" smtClean="0">
                <a:solidFill>
                  <a:srgbClr val="78A05E"/>
                </a:solidFill>
              </a:rPr>
              <a:t>4</a:t>
            </a:r>
            <a:endParaRPr lang="sl-SI" dirty="0">
              <a:solidFill>
                <a:srgbClr val="78A05E"/>
              </a:solidFill>
            </a:endParaRPr>
          </a:p>
        </p:txBody>
      </p:sp>
      <p:pic>
        <p:nvPicPr>
          <p:cNvPr id="14" name="Slika 9215"/>
          <p:cNvPicPr>
            <a:picLocks noChangeAspect="1"/>
          </p:cNvPicPr>
          <p:nvPr/>
        </p:nvPicPr>
        <p:blipFill rotWithShape="1">
          <a:blip r:embed="rId5">
            <a:duotone>
              <a:schemeClr val="accent2">
                <a:shade val="45000"/>
                <a:satMod val="135000"/>
              </a:schemeClr>
              <a:prstClr val="white"/>
            </a:duotone>
          </a:blip>
          <a:srcRect t="5381" b="-1"/>
          <a:stretch/>
        </p:blipFill>
        <p:spPr>
          <a:xfrm>
            <a:off x="651821" y="1427985"/>
            <a:ext cx="1498634" cy="898064"/>
          </a:xfrm>
          <a:prstGeom prst="rect">
            <a:avLst/>
          </a:prstGeom>
        </p:spPr>
      </p:pic>
      <p:pic>
        <p:nvPicPr>
          <p:cNvPr id="15" name="Slika 9221"/>
          <p:cNvPicPr>
            <a:picLocks noChangeAspect="1"/>
          </p:cNvPicPr>
          <p:nvPr/>
        </p:nvPicPr>
        <p:blipFill>
          <a:blip r:embed="rId6">
            <a:duotone>
              <a:schemeClr val="accent2">
                <a:shade val="45000"/>
                <a:satMod val="135000"/>
              </a:schemeClr>
              <a:prstClr val="white"/>
            </a:duotone>
          </a:blip>
          <a:stretch>
            <a:fillRect/>
          </a:stretch>
        </p:blipFill>
        <p:spPr>
          <a:xfrm>
            <a:off x="3382107" y="1555075"/>
            <a:ext cx="1059132" cy="1219606"/>
          </a:xfrm>
          <a:prstGeom prst="rect">
            <a:avLst/>
          </a:prstGeom>
        </p:spPr>
      </p:pic>
      <p:sp>
        <p:nvSpPr>
          <p:cNvPr id="16" name="Pravokotnik 42"/>
          <p:cNvSpPr/>
          <p:nvPr/>
        </p:nvSpPr>
        <p:spPr>
          <a:xfrm>
            <a:off x="456769" y="2405349"/>
            <a:ext cx="1749197" cy="369332"/>
          </a:xfrm>
          <a:prstGeom prst="rect">
            <a:avLst/>
          </a:prstGeom>
        </p:spPr>
        <p:txBody>
          <a:bodyPr wrap="none">
            <a:spAutoFit/>
          </a:bodyPr>
          <a:lstStyle/>
          <a:p>
            <a:r>
              <a:rPr lang="en-US" dirty="0" smtClean="0">
                <a:solidFill>
                  <a:srgbClr val="78A05E"/>
                </a:solidFill>
              </a:rPr>
              <a:t>V-E+F=</a:t>
            </a:r>
            <a:r>
              <a:rPr lang="sl-SI" dirty="0" smtClean="0">
                <a:solidFill>
                  <a:srgbClr val="78A05E"/>
                </a:solidFill>
              </a:rPr>
              <a:t>6-11+8=</a:t>
            </a:r>
            <a:r>
              <a:rPr lang="en-US" dirty="0" smtClean="0">
                <a:solidFill>
                  <a:srgbClr val="78A05E"/>
                </a:solidFill>
              </a:rPr>
              <a:t>3</a:t>
            </a:r>
            <a:endParaRPr lang="sl-SI" dirty="0">
              <a:solidFill>
                <a:srgbClr val="78A05E"/>
              </a:solidFill>
            </a:endParaRPr>
          </a:p>
        </p:txBody>
      </p:sp>
      <p:sp>
        <p:nvSpPr>
          <p:cNvPr id="17" name="Pravokotnik 43"/>
          <p:cNvSpPr/>
          <p:nvPr/>
        </p:nvSpPr>
        <p:spPr>
          <a:xfrm>
            <a:off x="2926695" y="2774681"/>
            <a:ext cx="1741182" cy="369332"/>
          </a:xfrm>
          <a:prstGeom prst="rect">
            <a:avLst/>
          </a:prstGeom>
        </p:spPr>
        <p:txBody>
          <a:bodyPr wrap="none">
            <a:spAutoFit/>
          </a:bodyPr>
          <a:lstStyle/>
          <a:p>
            <a:r>
              <a:rPr lang="en-US" dirty="0" smtClean="0">
                <a:solidFill>
                  <a:srgbClr val="78A05E"/>
                </a:solidFill>
              </a:rPr>
              <a:t>V-E+F=</a:t>
            </a:r>
            <a:r>
              <a:rPr lang="sl-SI" dirty="0" smtClean="0">
                <a:solidFill>
                  <a:srgbClr val="78A05E"/>
                </a:solidFill>
              </a:rPr>
              <a:t>7-12+8=</a:t>
            </a:r>
            <a:r>
              <a:rPr lang="en-US" dirty="0" smtClean="0">
                <a:solidFill>
                  <a:srgbClr val="78A05E"/>
                </a:solidFill>
              </a:rPr>
              <a:t>3</a:t>
            </a:r>
            <a:endParaRPr lang="sl-SI" dirty="0">
              <a:solidFill>
                <a:srgbClr val="78A05E"/>
              </a:solidFill>
            </a:endParaRPr>
          </a:p>
        </p:txBody>
      </p:sp>
      <p:sp>
        <p:nvSpPr>
          <p:cNvPr id="18" name="TextBox 4"/>
          <p:cNvSpPr txBox="1"/>
          <p:nvPr/>
        </p:nvSpPr>
        <p:spPr>
          <a:xfrm>
            <a:off x="304800" y="147037"/>
            <a:ext cx="6263740" cy="1077218"/>
          </a:xfrm>
          <a:prstGeom prst="rect">
            <a:avLst/>
          </a:prstGeom>
          <a:noFill/>
          <a:ln>
            <a:noFill/>
          </a:ln>
        </p:spPr>
        <p:txBody>
          <a:bodyPr wrap="square" rtlCol="0">
            <a:spAutoFit/>
          </a:bodyPr>
          <a:lstStyle/>
          <a:p>
            <a:r>
              <a:rPr lang="en-US" sz="1600" dirty="0" smtClean="0">
                <a:solidFill>
                  <a:srgbClr val="78A05E"/>
                </a:solidFill>
              </a:rPr>
              <a:t>Z </a:t>
            </a:r>
            <a:r>
              <a:rPr lang="en-US" sz="1600" dirty="0" err="1" smtClean="0">
                <a:solidFill>
                  <a:srgbClr val="78A05E"/>
                </a:solidFill>
              </a:rPr>
              <a:t>doka</a:t>
            </a:r>
            <a:r>
              <a:rPr lang="sl-SI" sz="1600" dirty="0" smtClean="0">
                <a:solidFill>
                  <a:srgbClr val="78A05E"/>
                </a:solidFill>
              </a:rPr>
              <a:t>zi, posplošitvami in celo osnovnim razumevanjem, kaj </a:t>
            </a:r>
            <a:r>
              <a:rPr lang="en-GB" sz="1600" dirty="0" err="1" smtClean="0">
                <a:solidFill>
                  <a:srgbClr val="78A05E"/>
                </a:solidFill>
              </a:rPr>
              <a:t>Eulerjeva</a:t>
            </a:r>
            <a:r>
              <a:rPr lang="en-GB" sz="1600" dirty="0" smtClean="0">
                <a:solidFill>
                  <a:srgbClr val="78A05E"/>
                </a:solidFill>
              </a:rPr>
              <a:t> </a:t>
            </a:r>
            <a:r>
              <a:rPr lang="sl-SI" sz="1600" dirty="0" smtClean="0">
                <a:solidFill>
                  <a:srgbClr val="78A05E"/>
                </a:solidFill>
              </a:rPr>
              <a:t>formula pove</a:t>
            </a:r>
            <a:r>
              <a:rPr lang="en-GB" sz="1600" dirty="0" smtClean="0">
                <a:solidFill>
                  <a:srgbClr val="78A05E"/>
                </a:solidFill>
              </a:rPr>
              <a:t>,</a:t>
            </a:r>
            <a:r>
              <a:rPr lang="sl-SI" sz="1600" dirty="0" smtClean="0">
                <a:solidFill>
                  <a:srgbClr val="78A05E"/>
                </a:solidFill>
              </a:rPr>
              <a:t> se je ukvarjala vrsta pomembnih matematikov,  </a:t>
            </a:r>
            <a:r>
              <a:rPr lang="en-US" sz="1600" dirty="0" smtClean="0">
                <a:solidFill>
                  <a:srgbClr val="78A05E"/>
                </a:solidFill>
              </a:rPr>
              <a:t>Meister, Legendre, Cauchy, </a:t>
            </a:r>
            <a:r>
              <a:rPr lang="en-US" sz="1600" dirty="0" err="1" smtClean="0">
                <a:solidFill>
                  <a:srgbClr val="78A05E"/>
                </a:solidFill>
              </a:rPr>
              <a:t>Lhuilier</a:t>
            </a:r>
            <a:r>
              <a:rPr lang="en-US" sz="1600" dirty="0" smtClean="0">
                <a:solidFill>
                  <a:srgbClr val="78A05E"/>
                </a:solidFill>
              </a:rPr>
              <a:t>, </a:t>
            </a:r>
            <a:r>
              <a:rPr lang="en-US" sz="1600" dirty="0" err="1" smtClean="0">
                <a:solidFill>
                  <a:srgbClr val="78A05E"/>
                </a:solidFill>
              </a:rPr>
              <a:t>Crelle</a:t>
            </a:r>
            <a:r>
              <a:rPr lang="en-US" sz="1600" dirty="0" smtClean="0">
                <a:solidFill>
                  <a:srgbClr val="78A05E"/>
                </a:solidFill>
              </a:rPr>
              <a:t>, </a:t>
            </a:r>
            <a:r>
              <a:rPr lang="en-US" sz="1600" dirty="0" err="1" smtClean="0">
                <a:solidFill>
                  <a:srgbClr val="78A05E"/>
                </a:solidFill>
              </a:rPr>
              <a:t>Matthiessen</a:t>
            </a:r>
            <a:r>
              <a:rPr lang="en-US" sz="1600" dirty="0" smtClean="0">
                <a:solidFill>
                  <a:srgbClr val="78A05E"/>
                </a:solidFill>
              </a:rPr>
              <a:t>, </a:t>
            </a:r>
            <a:r>
              <a:rPr lang="sl-SI" sz="1600" dirty="0" smtClean="0">
                <a:solidFill>
                  <a:srgbClr val="78A05E"/>
                </a:solidFill>
              </a:rPr>
              <a:t>J</a:t>
            </a:r>
            <a:r>
              <a:rPr lang="en-US" sz="1600" dirty="0" err="1" smtClean="0">
                <a:solidFill>
                  <a:srgbClr val="78A05E"/>
                </a:solidFill>
              </a:rPr>
              <a:t>onquieres</a:t>
            </a:r>
            <a:r>
              <a:rPr lang="en-US" sz="1600" dirty="0" smtClean="0">
                <a:solidFill>
                  <a:srgbClr val="78A05E"/>
                </a:solidFill>
              </a:rPr>
              <a:t>, </a:t>
            </a:r>
            <a:r>
              <a:rPr lang="en-US" sz="1600" dirty="0" err="1" smtClean="0">
                <a:solidFill>
                  <a:srgbClr val="78A05E"/>
                </a:solidFill>
              </a:rPr>
              <a:t>Gergonne</a:t>
            </a:r>
            <a:r>
              <a:rPr lang="en-US" sz="1600" dirty="0" smtClean="0">
                <a:solidFill>
                  <a:srgbClr val="78A05E"/>
                </a:solidFill>
              </a:rPr>
              <a:t>, </a:t>
            </a:r>
            <a:r>
              <a:rPr lang="en-US" sz="1600" dirty="0" err="1" smtClean="0">
                <a:solidFill>
                  <a:srgbClr val="78A05E"/>
                </a:solidFill>
              </a:rPr>
              <a:t>Poinsot</a:t>
            </a:r>
            <a:r>
              <a:rPr lang="en-US" sz="1600" dirty="0" smtClean="0">
                <a:solidFill>
                  <a:srgbClr val="78A05E"/>
                </a:solidFill>
              </a:rPr>
              <a:t>, Cayley, </a:t>
            </a:r>
            <a:r>
              <a:rPr lang="en-US" sz="1600" dirty="0" err="1" smtClean="0">
                <a:solidFill>
                  <a:srgbClr val="78A05E"/>
                </a:solidFill>
              </a:rPr>
              <a:t>Schläfli</a:t>
            </a:r>
            <a:r>
              <a:rPr lang="en-US" sz="1600" dirty="0" smtClean="0">
                <a:solidFill>
                  <a:srgbClr val="78A05E"/>
                </a:solidFill>
              </a:rPr>
              <a:t>, Hessel, </a:t>
            </a:r>
            <a:r>
              <a:rPr lang="en-US" sz="1600" dirty="0" err="1" smtClean="0">
                <a:solidFill>
                  <a:srgbClr val="78A05E"/>
                </a:solidFill>
              </a:rPr>
              <a:t>Möbius</a:t>
            </a:r>
            <a:r>
              <a:rPr lang="en-US" sz="1600" dirty="0" smtClean="0">
                <a:solidFill>
                  <a:srgbClr val="78A05E"/>
                </a:solidFill>
              </a:rPr>
              <a:t>,... </a:t>
            </a:r>
            <a:endParaRPr lang="sl-SI" sz="1600" dirty="0">
              <a:solidFill>
                <a:srgbClr val="78A05E"/>
              </a:solidFill>
            </a:endParaRPr>
          </a:p>
        </p:txBody>
      </p:sp>
      <p:sp>
        <p:nvSpPr>
          <p:cNvPr id="20" name="TextBox 4"/>
          <p:cNvSpPr txBox="1"/>
          <p:nvPr/>
        </p:nvSpPr>
        <p:spPr>
          <a:xfrm>
            <a:off x="304800" y="5337475"/>
            <a:ext cx="5882740" cy="584775"/>
          </a:xfrm>
          <a:prstGeom prst="rect">
            <a:avLst/>
          </a:prstGeom>
          <a:noFill/>
          <a:ln>
            <a:noFill/>
          </a:ln>
        </p:spPr>
        <p:txBody>
          <a:bodyPr wrap="square" rtlCol="0">
            <a:spAutoFit/>
          </a:bodyPr>
          <a:lstStyle/>
          <a:p>
            <a:r>
              <a:rPr lang="sl-SI" sz="1600" dirty="0" smtClean="0">
                <a:solidFill>
                  <a:srgbClr val="78A05E"/>
                </a:solidFill>
              </a:rPr>
              <a:t>Postopno se je </a:t>
            </a:r>
            <a:r>
              <a:rPr lang="en-GB" sz="1600" dirty="0" err="1" smtClean="0">
                <a:solidFill>
                  <a:srgbClr val="78A05E"/>
                </a:solidFill>
              </a:rPr>
              <a:t>izkazalo</a:t>
            </a:r>
            <a:r>
              <a:rPr lang="sl-SI" sz="1600" dirty="0" smtClean="0">
                <a:solidFill>
                  <a:srgbClr val="78A05E"/>
                </a:solidFill>
              </a:rPr>
              <a:t>, </a:t>
            </a:r>
            <a:r>
              <a:rPr lang="sl-SI" sz="1600" dirty="0" smtClean="0">
                <a:solidFill>
                  <a:srgbClr val="78A05E"/>
                </a:solidFill>
              </a:rPr>
              <a:t>da Eulerjeva formula velja za konveksne poliedre, katerih rob je razdeljen na enostavno povezana območja.</a:t>
            </a:r>
            <a:endParaRPr lang="sl-SI" sz="1600" dirty="0">
              <a:solidFill>
                <a:srgbClr val="78A05E"/>
              </a:solidFill>
            </a:endParaRPr>
          </a:p>
        </p:txBody>
      </p:sp>
      <p:sp>
        <p:nvSpPr>
          <p:cNvPr id="21" name="TextBox 4"/>
          <p:cNvSpPr txBox="1"/>
          <p:nvPr/>
        </p:nvSpPr>
        <p:spPr>
          <a:xfrm>
            <a:off x="3797286" y="6074562"/>
            <a:ext cx="3378668" cy="584775"/>
          </a:xfrm>
          <a:prstGeom prst="rect">
            <a:avLst/>
          </a:prstGeom>
          <a:noFill/>
          <a:ln>
            <a:noFill/>
          </a:ln>
        </p:spPr>
        <p:txBody>
          <a:bodyPr wrap="square" rtlCol="0">
            <a:spAutoFit/>
          </a:bodyPr>
          <a:lstStyle/>
          <a:p>
            <a:r>
              <a:rPr lang="sl-SI" sz="1600" dirty="0" smtClean="0">
                <a:solidFill>
                  <a:srgbClr val="78A05E"/>
                </a:solidFill>
              </a:rPr>
              <a:t>Hkrati so se pojavile posplošitve za ploskve, za </a:t>
            </a:r>
            <a:r>
              <a:rPr lang="sl-SI" sz="1600" dirty="0" err="1" smtClean="0">
                <a:solidFill>
                  <a:srgbClr val="78A05E"/>
                </a:solidFill>
              </a:rPr>
              <a:t>nekonveksna</a:t>
            </a:r>
            <a:r>
              <a:rPr lang="sl-SI" sz="1600" dirty="0" smtClean="0">
                <a:solidFill>
                  <a:srgbClr val="78A05E"/>
                </a:solidFill>
              </a:rPr>
              <a:t> telesa,…</a:t>
            </a:r>
            <a:endParaRPr lang="sl-SI" sz="1600" dirty="0">
              <a:solidFill>
                <a:srgbClr val="78A05E"/>
              </a:solidFill>
            </a:endParaRPr>
          </a:p>
        </p:txBody>
      </p:sp>
    </p:spTree>
    <p:extLst>
      <p:ext uri="{BB962C8B-B14F-4D97-AF65-F5344CB8AC3E}">
        <p14:creationId xmlns:p14="http://schemas.microsoft.com/office/powerpoint/2010/main" val="18172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6" grpId="0"/>
      <p:bldP spid="17"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6362" y="1038761"/>
            <a:ext cx="2457543" cy="1077218"/>
          </a:xfrm>
          <a:prstGeom prst="rect">
            <a:avLst/>
          </a:prstGeom>
          <a:noFill/>
          <a:ln>
            <a:noFill/>
          </a:ln>
        </p:spPr>
        <p:txBody>
          <a:bodyPr wrap="square" rtlCol="0">
            <a:spAutoFit/>
          </a:bodyPr>
          <a:lstStyle/>
          <a:p>
            <a:r>
              <a:rPr lang="sl-SI" sz="1600" dirty="0" smtClean="0">
                <a:solidFill>
                  <a:srgbClr val="78A05E"/>
                </a:solidFill>
              </a:rPr>
              <a:t>Slike in primeri so iz knjige</a:t>
            </a:r>
          </a:p>
          <a:p>
            <a:r>
              <a:rPr lang="sl-SI" sz="1600" b="1" dirty="0" smtClean="0">
                <a:solidFill>
                  <a:srgbClr val="78A05E"/>
                </a:solidFill>
              </a:rPr>
              <a:t>I. </a:t>
            </a:r>
            <a:r>
              <a:rPr lang="sl-SI" sz="1600" b="1" dirty="0" err="1" smtClean="0">
                <a:solidFill>
                  <a:srgbClr val="78A05E"/>
                </a:solidFill>
              </a:rPr>
              <a:t>Lakatos</a:t>
            </a:r>
            <a:r>
              <a:rPr lang="sl-SI" sz="1600" b="1" dirty="0" smtClean="0">
                <a:solidFill>
                  <a:srgbClr val="78A05E"/>
                </a:solidFill>
              </a:rPr>
              <a:t> – </a:t>
            </a:r>
            <a:r>
              <a:rPr lang="sl-SI" sz="1600" b="1" u="sng" dirty="0" err="1" smtClean="0">
                <a:solidFill>
                  <a:srgbClr val="78A05E"/>
                </a:solidFill>
              </a:rPr>
              <a:t>Proofs</a:t>
            </a:r>
            <a:r>
              <a:rPr lang="sl-SI" sz="1600" b="1" u="sng" dirty="0" smtClean="0">
                <a:solidFill>
                  <a:srgbClr val="78A05E"/>
                </a:solidFill>
              </a:rPr>
              <a:t> </a:t>
            </a:r>
            <a:r>
              <a:rPr lang="sl-SI" sz="1600" b="1" u="sng" dirty="0" err="1" smtClean="0">
                <a:solidFill>
                  <a:srgbClr val="78A05E"/>
                </a:solidFill>
              </a:rPr>
              <a:t>and</a:t>
            </a:r>
            <a:r>
              <a:rPr lang="sl-SI" sz="1600" b="1" u="sng" dirty="0" smtClean="0">
                <a:solidFill>
                  <a:srgbClr val="78A05E"/>
                </a:solidFill>
              </a:rPr>
              <a:t> </a:t>
            </a:r>
            <a:r>
              <a:rPr lang="sl-SI" sz="1600" b="1" u="sng" dirty="0" err="1" smtClean="0">
                <a:solidFill>
                  <a:srgbClr val="78A05E"/>
                </a:solidFill>
              </a:rPr>
              <a:t>Refutations</a:t>
            </a:r>
            <a:r>
              <a:rPr lang="sl-SI" sz="1600" b="1" u="sng" dirty="0" smtClean="0">
                <a:solidFill>
                  <a:srgbClr val="78A05E"/>
                </a:solidFill>
              </a:rPr>
              <a:t>, </a:t>
            </a:r>
            <a:r>
              <a:rPr lang="sl-SI" sz="1600" b="1" u="sng" dirty="0" err="1" smtClean="0">
                <a:solidFill>
                  <a:srgbClr val="78A05E"/>
                </a:solidFill>
              </a:rPr>
              <a:t>The</a:t>
            </a:r>
            <a:r>
              <a:rPr lang="sl-SI" sz="1600" b="1" u="sng" dirty="0" smtClean="0">
                <a:solidFill>
                  <a:srgbClr val="78A05E"/>
                </a:solidFill>
              </a:rPr>
              <a:t> </a:t>
            </a:r>
            <a:r>
              <a:rPr lang="sl-SI" sz="1600" b="1" u="sng" dirty="0" err="1" smtClean="0">
                <a:solidFill>
                  <a:srgbClr val="78A05E"/>
                </a:solidFill>
              </a:rPr>
              <a:t>Logic</a:t>
            </a:r>
            <a:r>
              <a:rPr lang="sl-SI" sz="1600" b="1" u="sng" dirty="0" smtClean="0">
                <a:solidFill>
                  <a:srgbClr val="78A05E"/>
                </a:solidFill>
              </a:rPr>
              <a:t> </a:t>
            </a:r>
            <a:r>
              <a:rPr lang="sl-SI" sz="1600" b="1" u="sng" dirty="0" err="1" smtClean="0">
                <a:solidFill>
                  <a:srgbClr val="78A05E"/>
                </a:solidFill>
              </a:rPr>
              <a:t>of</a:t>
            </a:r>
            <a:r>
              <a:rPr lang="sl-SI" sz="1600" b="1" u="sng" dirty="0" smtClean="0">
                <a:solidFill>
                  <a:srgbClr val="78A05E"/>
                </a:solidFill>
              </a:rPr>
              <a:t> </a:t>
            </a:r>
            <a:r>
              <a:rPr lang="sl-SI" sz="1600" b="1" u="sng" dirty="0" err="1" smtClean="0">
                <a:solidFill>
                  <a:srgbClr val="78A05E"/>
                </a:solidFill>
              </a:rPr>
              <a:t>Mathematical</a:t>
            </a:r>
            <a:r>
              <a:rPr lang="sl-SI" sz="1600" b="1" u="sng" dirty="0" smtClean="0">
                <a:solidFill>
                  <a:srgbClr val="78A05E"/>
                </a:solidFill>
              </a:rPr>
              <a:t> </a:t>
            </a:r>
            <a:r>
              <a:rPr lang="sl-SI" sz="1600" b="1" u="sng" dirty="0" err="1" smtClean="0">
                <a:solidFill>
                  <a:srgbClr val="78A05E"/>
                </a:solidFill>
              </a:rPr>
              <a:t>Discovery</a:t>
            </a:r>
            <a:endParaRPr lang="sl-SI" sz="1600" b="1" u="sng" dirty="0">
              <a:solidFill>
                <a:srgbClr val="78A05E"/>
              </a:solidFill>
            </a:endParaRPr>
          </a:p>
        </p:txBody>
      </p:sp>
      <p:pic>
        <p:nvPicPr>
          <p:cNvPr id="7" name="Slika 6"/>
          <p:cNvPicPr>
            <a:picLocks noChangeAspect="1"/>
          </p:cNvPicPr>
          <p:nvPr/>
        </p:nvPicPr>
        <p:blipFill>
          <a:blip r:embed="rId2"/>
          <a:stretch>
            <a:fillRect/>
          </a:stretch>
        </p:blipFill>
        <p:spPr>
          <a:xfrm>
            <a:off x="2590801" y="1114961"/>
            <a:ext cx="2135156" cy="3297630"/>
          </a:xfrm>
          <a:prstGeom prst="rect">
            <a:avLst/>
          </a:prstGeom>
        </p:spPr>
      </p:pic>
      <p:sp>
        <p:nvSpPr>
          <p:cNvPr id="10" name="TextBox 4"/>
          <p:cNvSpPr txBox="1"/>
          <p:nvPr/>
        </p:nvSpPr>
        <p:spPr>
          <a:xfrm>
            <a:off x="4701376" y="2092270"/>
            <a:ext cx="2741644" cy="584775"/>
          </a:xfrm>
          <a:prstGeom prst="rect">
            <a:avLst/>
          </a:prstGeom>
          <a:noFill/>
          <a:ln>
            <a:noFill/>
          </a:ln>
        </p:spPr>
        <p:txBody>
          <a:bodyPr wrap="square" rtlCol="0">
            <a:spAutoFit/>
          </a:bodyPr>
          <a:lstStyle/>
          <a:p>
            <a:r>
              <a:rPr lang="sl-SI" sz="1600" dirty="0" smtClean="0">
                <a:solidFill>
                  <a:srgbClr val="78A05E"/>
                </a:solidFill>
              </a:rPr>
              <a:t>Obsežna razprava o dokazih </a:t>
            </a:r>
            <a:r>
              <a:rPr lang="en-GB" sz="1600" dirty="0" smtClean="0">
                <a:solidFill>
                  <a:srgbClr val="78A05E"/>
                </a:solidFill>
              </a:rPr>
              <a:t> in ‘</a:t>
            </a:r>
            <a:r>
              <a:rPr lang="en-GB" sz="1600" dirty="0" err="1" smtClean="0">
                <a:solidFill>
                  <a:srgbClr val="78A05E"/>
                </a:solidFill>
              </a:rPr>
              <a:t>dokazih</a:t>
            </a:r>
            <a:r>
              <a:rPr lang="en-GB" sz="1600" dirty="0" smtClean="0">
                <a:solidFill>
                  <a:srgbClr val="78A05E"/>
                </a:solidFill>
              </a:rPr>
              <a:t>’ </a:t>
            </a:r>
            <a:r>
              <a:rPr lang="sl-SI" sz="1600" dirty="0" smtClean="0">
                <a:solidFill>
                  <a:srgbClr val="78A05E"/>
                </a:solidFill>
              </a:rPr>
              <a:t>Eulerjeve formule. </a:t>
            </a:r>
            <a:endParaRPr lang="sl-SI" sz="1600" dirty="0">
              <a:solidFill>
                <a:srgbClr val="78A05E"/>
              </a:solidFill>
            </a:endParaRPr>
          </a:p>
        </p:txBody>
      </p:sp>
      <p:sp>
        <p:nvSpPr>
          <p:cNvPr id="11" name="TextBox 4"/>
          <p:cNvSpPr txBox="1"/>
          <p:nvPr/>
        </p:nvSpPr>
        <p:spPr>
          <a:xfrm>
            <a:off x="4701375" y="3096161"/>
            <a:ext cx="3223425" cy="1323439"/>
          </a:xfrm>
          <a:prstGeom prst="rect">
            <a:avLst/>
          </a:prstGeom>
          <a:noFill/>
          <a:ln>
            <a:noFill/>
          </a:ln>
        </p:spPr>
        <p:txBody>
          <a:bodyPr wrap="square" rtlCol="0">
            <a:spAutoFit/>
          </a:bodyPr>
          <a:lstStyle/>
          <a:p>
            <a:r>
              <a:rPr lang="en-US" sz="1600" dirty="0" err="1" smtClean="0">
                <a:solidFill>
                  <a:srgbClr val="78A05E"/>
                </a:solidFill>
              </a:rPr>
              <a:t>Vodilna</a:t>
            </a:r>
            <a:r>
              <a:rPr lang="en-US" sz="1600" dirty="0" smtClean="0">
                <a:solidFill>
                  <a:srgbClr val="78A05E"/>
                </a:solidFill>
              </a:rPr>
              <a:t> </a:t>
            </a:r>
            <a:r>
              <a:rPr lang="en-US" sz="1600" dirty="0" err="1" smtClean="0">
                <a:solidFill>
                  <a:srgbClr val="78A05E"/>
                </a:solidFill>
              </a:rPr>
              <a:t>tema</a:t>
            </a:r>
            <a:r>
              <a:rPr lang="en-US" sz="1600" dirty="0" smtClean="0">
                <a:solidFill>
                  <a:srgbClr val="78A05E"/>
                </a:solidFill>
              </a:rPr>
              <a:t> </a:t>
            </a:r>
            <a:r>
              <a:rPr lang="en-GB" sz="1600" dirty="0" err="1" smtClean="0">
                <a:solidFill>
                  <a:srgbClr val="78A05E"/>
                </a:solidFill>
              </a:rPr>
              <a:t>študije</a:t>
            </a:r>
            <a:r>
              <a:rPr lang="en-GB" sz="1600" dirty="0" smtClean="0">
                <a:solidFill>
                  <a:srgbClr val="78A05E"/>
                </a:solidFill>
              </a:rPr>
              <a:t> je, da d</a:t>
            </a:r>
            <a:r>
              <a:rPr lang="sl-SI" sz="1600" dirty="0" smtClean="0">
                <a:solidFill>
                  <a:srgbClr val="78A05E"/>
                </a:solidFill>
              </a:rPr>
              <a:t>efinicije </a:t>
            </a:r>
            <a:r>
              <a:rPr lang="sl-SI" sz="1600" dirty="0" smtClean="0">
                <a:solidFill>
                  <a:srgbClr val="78A05E"/>
                </a:solidFill>
              </a:rPr>
              <a:t>niso </a:t>
            </a:r>
            <a:r>
              <a:rPr lang="en-US" sz="1600" dirty="0" smtClean="0">
                <a:solidFill>
                  <a:srgbClr val="78A05E"/>
                </a:solidFill>
              </a:rPr>
              <a:t>‘v </a:t>
            </a:r>
            <a:r>
              <a:rPr lang="en-US" sz="1600" dirty="0" err="1" smtClean="0">
                <a:solidFill>
                  <a:srgbClr val="78A05E"/>
                </a:solidFill>
              </a:rPr>
              <a:t>kamen</a:t>
            </a:r>
            <a:r>
              <a:rPr lang="en-US" sz="1600" dirty="0" smtClean="0">
                <a:solidFill>
                  <a:srgbClr val="78A05E"/>
                </a:solidFill>
              </a:rPr>
              <a:t> </a:t>
            </a:r>
            <a:r>
              <a:rPr lang="en-US" sz="1600" dirty="0" err="1" smtClean="0">
                <a:solidFill>
                  <a:srgbClr val="78A05E"/>
                </a:solidFill>
              </a:rPr>
              <a:t>vklesane</a:t>
            </a:r>
            <a:r>
              <a:rPr lang="en-US" sz="1600" dirty="0" smtClean="0">
                <a:solidFill>
                  <a:srgbClr val="78A05E"/>
                </a:solidFill>
              </a:rPr>
              <a:t>’, </a:t>
            </a:r>
            <a:r>
              <a:rPr lang="en-US" sz="1600" dirty="0" err="1" smtClean="0">
                <a:solidFill>
                  <a:srgbClr val="78A05E"/>
                </a:solidFill>
              </a:rPr>
              <a:t>temveč</a:t>
            </a:r>
            <a:r>
              <a:rPr lang="en-US" sz="1600" dirty="0" smtClean="0">
                <a:solidFill>
                  <a:srgbClr val="78A05E"/>
                </a:solidFill>
              </a:rPr>
              <a:t> se post</a:t>
            </a:r>
            <a:r>
              <a:rPr lang="sl-SI" sz="1600" dirty="0" smtClean="0">
                <a:solidFill>
                  <a:srgbClr val="78A05E"/>
                </a:solidFill>
              </a:rPr>
              <a:t>o</a:t>
            </a:r>
            <a:r>
              <a:rPr lang="en-US" sz="1600" dirty="0" err="1" smtClean="0">
                <a:solidFill>
                  <a:srgbClr val="78A05E"/>
                </a:solidFill>
              </a:rPr>
              <a:t>pn</a:t>
            </a:r>
            <a:r>
              <a:rPr lang="sl-SI" sz="1600" dirty="0" smtClean="0">
                <a:solidFill>
                  <a:srgbClr val="78A05E"/>
                </a:solidFill>
              </a:rPr>
              <a:t>o</a:t>
            </a:r>
            <a:r>
              <a:rPr lang="en-US" sz="1600" dirty="0" smtClean="0">
                <a:solidFill>
                  <a:srgbClr val="78A05E"/>
                </a:solidFill>
              </a:rPr>
              <a:t> </a:t>
            </a:r>
            <a:r>
              <a:rPr lang="en-US" sz="1600" dirty="0" err="1" smtClean="0">
                <a:solidFill>
                  <a:srgbClr val="78A05E"/>
                </a:solidFill>
              </a:rPr>
              <a:t>pilijo</a:t>
            </a:r>
            <a:r>
              <a:rPr lang="en-US" sz="1600" dirty="0" smtClean="0">
                <a:solidFill>
                  <a:srgbClr val="78A05E"/>
                </a:solidFill>
              </a:rPr>
              <a:t> in </a:t>
            </a:r>
            <a:r>
              <a:rPr lang="en-US" sz="1600" dirty="0" err="1" smtClean="0">
                <a:solidFill>
                  <a:srgbClr val="78A05E"/>
                </a:solidFill>
              </a:rPr>
              <a:t>izpopolnjujejo</a:t>
            </a:r>
            <a:r>
              <a:rPr lang="en-US" sz="1600" dirty="0" smtClean="0">
                <a:solidFill>
                  <a:srgbClr val="78A05E"/>
                </a:solidFill>
              </a:rPr>
              <a:t>, </a:t>
            </a:r>
            <a:r>
              <a:rPr lang="en-US" sz="1600" dirty="0" err="1" smtClean="0">
                <a:solidFill>
                  <a:srgbClr val="78A05E"/>
                </a:solidFill>
              </a:rPr>
              <a:t>zlasti</a:t>
            </a:r>
            <a:r>
              <a:rPr lang="en-US" sz="1600" dirty="0" smtClean="0">
                <a:solidFill>
                  <a:srgbClr val="78A05E"/>
                </a:solidFill>
              </a:rPr>
              <a:t> </a:t>
            </a:r>
            <a:r>
              <a:rPr lang="en-US" sz="1600" dirty="0" err="1" smtClean="0">
                <a:solidFill>
                  <a:srgbClr val="78A05E"/>
                </a:solidFill>
              </a:rPr>
              <a:t>skozi</a:t>
            </a:r>
            <a:r>
              <a:rPr lang="en-US" sz="1600" dirty="0" smtClean="0">
                <a:solidFill>
                  <a:srgbClr val="78A05E"/>
                </a:solidFill>
              </a:rPr>
              <a:t> </a:t>
            </a:r>
            <a:r>
              <a:rPr lang="en-US" sz="1600" dirty="0" err="1" smtClean="0">
                <a:solidFill>
                  <a:srgbClr val="78A05E"/>
                </a:solidFill>
              </a:rPr>
              <a:t>poskuse</a:t>
            </a:r>
            <a:r>
              <a:rPr lang="en-US" sz="1600" dirty="0" smtClean="0">
                <a:solidFill>
                  <a:srgbClr val="78A05E"/>
                </a:solidFill>
              </a:rPr>
              <a:t> </a:t>
            </a:r>
            <a:r>
              <a:rPr lang="en-US" sz="1600" dirty="0" err="1" smtClean="0">
                <a:solidFill>
                  <a:srgbClr val="78A05E"/>
                </a:solidFill>
              </a:rPr>
              <a:t>posplo</a:t>
            </a:r>
            <a:r>
              <a:rPr lang="sl-SI" sz="1600" dirty="0" err="1" smtClean="0">
                <a:solidFill>
                  <a:srgbClr val="78A05E"/>
                </a:solidFill>
              </a:rPr>
              <a:t>ševanja</a:t>
            </a:r>
            <a:r>
              <a:rPr lang="sl-SI" sz="1600" dirty="0" smtClean="0">
                <a:solidFill>
                  <a:srgbClr val="78A05E"/>
                </a:solidFill>
              </a:rPr>
              <a:t> in pomanjkljive ali napačne dokaze. </a:t>
            </a:r>
            <a:endParaRPr lang="sl-SI" sz="1600" dirty="0">
              <a:solidFill>
                <a:srgbClr val="78A05E"/>
              </a:solidFill>
            </a:endParaRPr>
          </a:p>
        </p:txBody>
      </p:sp>
    </p:spTree>
    <p:extLst>
      <p:ext uri="{BB962C8B-B14F-4D97-AF65-F5344CB8AC3E}">
        <p14:creationId xmlns:p14="http://schemas.microsoft.com/office/powerpoint/2010/main" val="1797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228601" y="152400"/>
            <a:ext cx="2362199" cy="369332"/>
          </a:xfrm>
          <a:prstGeom prst="rect">
            <a:avLst/>
          </a:prstGeom>
          <a:noFill/>
        </p:spPr>
        <p:txBody>
          <a:bodyPr wrap="square" rtlCol="0">
            <a:spAutoFit/>
          </a:bodyPr>
          <a:lstStyle/>
          <a:p>
            <a:r>
              <a:rPr lang="sl-SI" b="1" dirty="0" smtClean="0">
                <a:solidFill>
                  <a:srgbClr val="78A05E"/>
                </a:solidFill>
              </a:rPr>
              <a:t>BETTIJEVA ŠTEVILA</a:t>
            </a:r>
            <a:endParaRPr lang="sl-SI" b="1" dirty="0">
              <a:solidFill>
                <a:srgbClr val="78A05E"/>
              </a:solidFill>
            </a:endParaRPr>
          </a:p>
        </p:txBody>
      </p:sp>
      <p:grpSp>
        <p:nvGrpSpPr>
          <p:cNvPr id="9" name="Skupina 8"/>
          <p:cNvGrpSpPr/>
          <p:nvPr/>
        </p:nvGrpSpPr>
        <p:grpSpPr>
          <a:xfrm>
            <a:off x="304800" y="685800"/>
            <a:ext cx="1207432" cy="2082389"/>
            <a:chOff x="381000" y="762000"/>
            <a:chExt cx="1207432" cy="2082389"/>
          </a:xfrm>
        </p:grpSpPr>
        <p:pic>
          <p:nvPicPr>
            <p:cNvPr id="7" name="Slika 6"/>
            <p:cNvPicPr>
              <a:picLocks noChangeAspect="1"/>
            </p:cNvPicPr>
            <p:nvPr/>
          </p:nvPicPr>
          <p:blipFill rotWithShape="1">
            <a:blip r:embed="rId2" cstate="print">
              <a:extLst>
                <a:ext uri="{28A0092B-C50C-407E-A947-70E740481C1C}">
                  <a14:useLocalDpi xmlns:a14="http://schemas.microsoft.com/office/drawing/2010/main" val="0"/>
                </a:ext>
              </a:extLst>
            </a:blip>
            <a:srcRect b="8257"/>
            <a:stretch/>
          </p:blipFill>
          <p:spPr>
            <a:xfrm>
              <a:off x="381000" y="762000"/>
              <a:ext cx="1191768" cy="1524000"/>
            </a:xfrm>
            <a:prstGeom prst="rect">
              <a:avLst/>
            </a:prstGeom>
          </p:spPr>
        </p:pic>
        <p:sp>
          <p:nvSpPr>
            <p:cNvPr id="8" name="TextBox 31"/>
            <p:cNvSpPr txBox="1"/>
            <p:nvPr/>
          </p:nvSpPr>
          <p:spPr>
            <a:xfrm>
              <a:off x="381000" y="2321169"/>
              <a:ext cx="1207432" cy="523220"/>
            </a:xfrm>
            <a:prstGeom prst="rect">
              <a:avLst/>
            </a:prstGeom>
            <a:noFill/>
          </p:spPr>
          <p:txBody>
            <a:bodyPr wrap="square" rtlCol="0">
              <a:spAutoFit/>
            </a:bodyPr>
            <a:lstStyle/>
            <a:p>
              <a:pPr algn="ctr"/>
              <a:r>
                <a:rPr lang="sl-SI" sz="1400" dirty="0" smtClean="0">
                  <a:solidFill>
                    <a:srgbClr val="78A05E"/>
                  </a:solidFill>
                </a:rPr>
                <a:t>E. </a:t>
              </a:r>
              <a:r>
                <a:rPr lang="sl-SI" sz="1400" dirty="0" err="1" smtClean="0">
                  <a:solidFill>
                    <a:srgbClr val="78A05E"/>
                  </a:solidFill>
                </a:rPr>
                <a:t>Betti</a:t>
              </a:r>
              <a:r>
                <a:rPr lang="sl-SI" sz="1400" dirty="0" smtClean="0">
                  <a:solidFill>
                    <a:srgbClr val="78A05E"/>
                  </a:solidFill>
                </a:rPr>
                <a:t>     (1823 – 1892)</a:t>
              </a:r>
              <a:endParaRPr lang="sl-SI" sz="1400" dirty="0">
                <a:solidFill>
                  <a:srgbClr val="78A05E"/>
                </a:solidFill>
              </a:endParaRPr>
            </a:p>
          </p:txBody>
        </p:sp>
      </p:grpSp>
      <p:grpSp>
        <p:nvGrpSpPr>
          <p:cNvPr id="11" name="Skupina 10"/>
          <p:cNvGrpSpPr/>
          <p:nvPr/>
        </p:nvGrpSpPr>
        <p:grpSpPr>
          <a:xfrm>
            <a:off x="2494396" y="272913"/>
            <a:ext cx="2726067" cy="3456214"/>
            <a:chOff x="1919202" y="722380"/>
            <a:chExt cx="2726067" cy="3456214"/>
          </a:xfrm>
        </p:grpSpPr>
        <p:pic>
          <p:nvPicPr>
            <p:cNvPr id="5" name="Picture 6"/>
            <p:cNvPicPr>
              <a:picLocks noChangeAspect="1"/>
            </p:cNvPicPr>
            <p:nvPr/>
          </p:nvPicPr>
          <p:blipFill>
            <a:blip r:embed="rId3"/>
            <a:stretch>
              <a:fillRect/>
            </a:stretch>
          </p:blipFill>
          <p:spPr>
            <a:xfrm>
              <a:off x="1948735" y="722380"/>
              <a:ext cx="2667000" cy="3238500"/>
            </a:xfrm>
            <a:prstGeom prst="rect">
              <a:avLst/>
            </a:prstGeom>
          </p:spPr>
        </p:pic>
        <p:sp>
          <p:nvSpPr>
            <p:cNvPr id="10" name="Pravokotnik 9"/>
            <p:cNvSpPr/>
            <p:nvPr/>
          </p:nvSpPr>
          <p:spPr>
            <a:xfrm>
              <a:off x="1919202" y="3901595"/>
              <a:ext cx="2726067" cy="276999"/>
            </a:xfrm>
            <a:prstGeom prst="rect">
              <a:avLst/>
            </a:prstGeom>
          </p:spPr>
          <p:txBody>
            <a:bodyPr wrap="none">
              <a:spAutoFit/>
            </a:bodyPr>
            <a:lstStyle/>
            <a:p>
              <a:r>
                <a:rPr lang="it-IT" sz="1200" dirty="0" err="1">
                  <a:solidFill>
                    <a:schemeClr val="accent2">
                      <a:lumMod val="50000"/>
                    </a:schemeClr>
                  </a:solidFill>
                </a:rPr>
                <a:t>Ann</a:t>
              </a:r>
              <a:r>
                <a:rPr lang="it-IT" sz="1200" dirty="0">
                  <a:solidFill>
                    <a:schemeClr val="accent2">
                      <a:lumMod val="50000"/>
                    </a:schemeClr>
                  </a:solidFill>
                </a:rPr>
                <a:t>. </a:t>
              </a:r>
              <a:r>
                <a:rPr lang="it-IT" sz="1200" dirty="0" err="1">
                  <a:solidFill>
                    <a:schemeClr val="accent2">
                      <a:lumMod val="50000"/>
                    </a:schemeClr>
                  </a:solidFill>
                </a:rPr>
                <a:t>Mat</a:t>
              </a:r>
              <a:r>
                <a:rPr lang="it-IT" sz="1200" dirty="0">
                  <a:solidFill>
                    <a:schemeClr val="accent2">
                      <a:lumMod val="50000"/>
                    </a:schemeClr>
                  </a:solidFill>
                </a:rPr>
                <a:t>. Pura </a:t>
              </a:r>
              <a:r>
                <a:rPr lang="it-IT" sz="1200" dirty="0" err="1">
                  <a:solidFill>
                    <a:schemeClr val="accent2">
                      <a:lumMod val="50000"/>
                    </a:schemeClr>
                  </a:solidFill>
                </a:rPr>
                <a:t>Appl</a:t>
              </a:r>
              <a:r>
                <a:rPr lang="it-IT" sz="1200" dirty="0">
                  <a:solidFill>
                    <a:schemeClr val="accent2">
                      <a:lumMod val="50000"/>
                    </a:schemeClr>
                  </a:solidFill>
                </a:rPr>
                <a:t>. 2/4 (1871), 140–158</a:t>
              </a:r>
              <a:endParaRPr lang="sl-SI" sz="1200" dirty="0">
                <a:solidFill>
                  <a:schemeClr val="accent2">
                    <a:lumMod val="50000"/>
                  </a:schemeClr>
                </a:solidFill>
              </a:endParaRPr>
            </a:p>
          </p:txBody>
        </p:sp>
      </p:grpSp>
      <p:pic>
        <p:nvPicPr>
          <p:cNvPr id="12" name="Slika 11"/>
          <p:cNvPicPr>
            <a:picLocks noChangeAspect="1"/>
          </p:cNvPicPr>
          <p:nvPr/>
        </p:nvPicPr>
        <p:blipFill>
          <a:blip r:embed="rId4"/>
          <a:stretch>
            <a:fillRect/>
          </a:stretch>
        </p:blipFill>
        <p:spPr>
          <a:xfrm>
            <a:off x="914400" y="2731325"/>
            <a:ext cx="5596053" cy="1030456"/>
          </a:xfrm>
          <a:prstGeom prst="rect">
            <a:avLst/>
          </a:prstGeom>
        </p:spPr>
      </p:pic>
      <p:cxnSp>
        <p:nvCxnSpPr>
          <p:cNvPr id="14" name="Raven povezovalnik 13"/>
          <p:cNvCxnSpPr/>
          <p:nvPr/>
        </p:nvCxnSpPr>
        <p:spPr>
          <a:xfrm>
            <a:off x="1150077" y="2948099"/>
            <a:ext cx="525780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p:nvPr/>
        </p:nvCxnSpPr>
        <p:spPr>
          <a:xfrm>
            <a:off x="957147" y="3150323"/>
            <a:ext cx="3081453"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ravokotnik 20"/>
          <p:cNvSpPr/>
          <p:nvPr/>
        </p:nvSpPr>
        <p:spPr>
          <a:xfrm>
            <a:off x="931984" y="3150323"/>
            <a:ext cx="3386253" cy="22860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9"/>
          <p:cNvGrpSpPr/>
          <p:nvPr/>
        </p:nvGrpSpPr>
        <p:grpSpPr>
          <a:xfrm>
            <a:off x="5567057" y="228600"/>
            <a:ext cx="3410520" cy="3518311"/>
            <a:chOff x="3197942" y="3470818"/>
            <a:chExt cx="2292434" cy="2499355"/>
          </a:xfrm>
        </p:grpSpPr>
        <p:pic>
          <p:nvPicPr>
            <p:cNvPr id="3" name="Picture 7"/>
            <p:cNvPicPr>
              <a:picLocks noChangeAspect="1"/>
            </p:cNvPicPr>
            <p:nvPr/>
          </p:nvPicPr>
          <p:blipFill rotWithShape="1">
            <a:blip r:embed="rId5"/>
            <a:srcRect b="2059"/>
            <a:stretch/>
          </p:blipFill>
          <p:spPr>
            <a:xfrm>
              <a:off x="3200400" y="3470818"/>
              <a:ext cx="2289976" cy="1210970"/>
            </a:xfrm>
            <a:prstGeom prst="rect">
              <a:avLst/>
            </a:prstGeom>
          </p:spPr>
        </p:pic>
        <p:pic>
          <p:nvPicPr>
            <p:cNvPr id="4" name="Picture 8"/>
            <p:cNvPicPr>
              <a:picLocks noChangeAspect="1"/>
            </p:cNvPicPr>
            <p:nvPr/>
          </p:nvPicPr>
          <p:blipFill rotWithShape="1">
            <a:blip r:embed="rId6"/>
            <a:srcRect t="2682"/>
            <a:stretch/>
          </p:blipFill>
          <p:spPr>
            <a:xfrm>
              <a:off x="3197942" y="4681788"/>
              <a:ext cx="2289976" cy="1288385"/>
            </a:xfrm>
            <a:prstGeom prst="rect">
              <a:avLst/>
            </a:prstGeom>
          </p:spPr>
        </p:pic>
      </p:grpSp>
      <p:pic>
        <p:nvPicPr>
          <p:cNvPr id="22" name="Slika 21"/>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57388" y="4455963"/>
            <a:ext cx="1593932" cy="1276416"/>
          </a:xfrm>
          <a:prstGeom prst="rect">
            <a:avLst/>
          </a:prstGeom>
        </p:spPr>
      </p:pic>
      <p:pic>
        <p:nvPicPr>
          <p:cNvPr id="23" name="Slika 22"/>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22567" y="4745309"/>
            <a:ext cx="1630654" cy="1286571"/>
          </a:xfrm>
          <a:prstGeom prst="rect">
            <a:avLst/>
          </a:prstGeom>
        </p:spPr>
      </p:pic>
      <p:pic>
        <p:nvPicPr>
          <p:cNvPr id="26" name="Slika 25"/>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00" y="4438699"/>
            <a:ext cx="1559134" cy="1310945"/>
          </a:xfrm>
          <a:prstGeom prst="rect">
            <a:avLst/>
          </a:prstGeom>
        </p:spPr>
      </p:pic>
      <p:pic>
        <p:nvPicPr>
          <p:cNvPr id="27" name="Slika 26"/>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57265" y="4473868"/>
            <a:ext cx="1825795" cy="1558012"/>
          </a:xfrm>
          <a:prstGeom prst="rect">
            <a:avLst/>
          </a:prstGeom>
        </p:spPr>
      </p:pic>
      <p:sp>
        <p:nvSpPr>
          <p:cNvPr id="28" name="Pravokotnik 27"/>
          <p:cNvSpPr/>
          <p:nvPr/>
        </p:nvSpPr>
        <p:spPr>
          <a:xfrm>
            <a:off x="5589495" y="2063956"/>
            <a:ext cx="3386253" cy="801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a14="http://schemas.microsoft.com/office/drawing/2010/main">
        <mc:Choice Requires="a14">
          <p:sp>
            <p:nvSpPr>
              <p:cNvPr id="29" name="Rectangle 67"/>
              <p:cNvSpPr/>
              <p:nvPr/>
            </p:nvSpPr>
            <p:spPr>
              <a:xfrm>
                <a:off x="322367" y="5762330"/>
                <a:ext cx="833625" cy="58477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en-GB" sz="1600" b="0" i="1" smtClean="0">
                              <a:solidFill>
                                <a:srgbClr val="78A05E"/>
                              </a:solidFill>
                              <a:latin typeface="Cambria Math" panose="02040503050406030204" pitchFamily="18" charset="0"/>
                            </a:rPr>
                            <m:t>1</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2</m:t>
                      </m:r>
                    </m:oMath>
                  </m:oMathPara>
                </a14:m>
                <a:endParaRPr lang="sl-SI" sz="1600" dirty="0" smtClean="0">
                  <a:solidFill>
                    <a:srgbClr val="78A05E"/>
                  </a:solidFill>
                </a:endParaRPr>
              </a:p>
              <a:p>
                <a:pPr algn="ctr"/>
                <a14:m>
                  <m:oMath xmlns:m="http://schemas.openxmlformats.org/officeDocument/2006/math">
                    <m:sSub>
                      <m:sSubPr>
                        <m:ctrlPr>
                          <a:rPr lang="en-US" sz="1600" i="1">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sl-SI" sz="1600" b="0" i="1" smtClean="0">
                            <a:solidFill>
                              <a:srgbClr val="78A05E"/>
                            </a:solidFill>
                            <a:latin typeface="Cambria Math" panose="02040503050406030204" pitchFamily="18" charset="0"/>
                          </a:rPr>
                          <m:t>2</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1</m:t>
                    </m:r>
                  </m:oMath>
                </a14:m>
                <a:r>
                  <a:rPr lang="en-US" sz="1600" dirty="0">
                    <a:solidFill>
                      <a:srgbClr val="78A05E"/>
                    </a:solidFill>
                  </a:rPr>
                  <a:t> </a:t>
                </a:r>
                <a:endParaRPr lang="en-US" sz="1600" dirty="0"/>
              </a:p>
            </p:txBody>
          </p:sp>
        </mc:Choice>
        <mc:Fallback xmlns="">
          <p:sp>
            <p:nvSpPr>
              <p:cNvPr id="29" name="Rectangle 67"/>
              <p:cNvSpPr>
                <a:spLocks noRot="1" noChangeAspect="1" noMove="1" noResize="1" noEditPoints="1" noAdjustHandles="1" noChangeArrowheads="1" noChangeShapeType="1" noTextEdit="1"/>
              </p:cNvSpPr>
              <p:nvPr/>
            </p:nvSpPr>
            <p:spPr>
              <a:xfrm>
                <a:off x="322367" y="5762330"/>
                <a:ext cx="833625" cy="584775"/>
              </a:xfrm>
              <a:prstGeom prst="rect">
                <a:avLst/>
              </a:prstGeom>
              <a:blipFill>
                <a:blip r:embed="rId11"/>
                <a:stretch>
                  <a:fillRect b="-5208"/>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30" name="Rectangle 67"/>
              <p:cNvSpPr/>
              <p:nvPr/>
            </p:nvSpPr>
            <p:spPr>
              <a:xfrm>
                <a:off x="2266003" y="6120825"/>
                <a:ext cx="833626" cy="58477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en-GB" sz="1600" b="0" i="1" smtClean="0">
                              <a:solidFill>
                                <a:srgbClr val="78A05E"/>
                              </a:solidFill>
                              <a:latin typeface="Cambria Math" panose="02040503050406030204" pitchFamily="18" charset="0"/>
                            </a:rPr>
                            <m:t>1</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1</m:t>
                      </m:r>
                    </m:oMath>
                  </m:oMathPara>
                </a14:m>
                <a:endParaRPr lang="sl-SI" sz="1600" dirty="0" smtClean="0">
                  <a:solidFill>
                    <a:srgbClr val="78A05E"/>
                  </a:solidFill>
                </a:endParaRPr>
              </a:p>
              <a:p>
                <a:pPr algn="ctr"/>
                <a14:m>
                  <m:oMath xmlns:m="http://schemas.openxmlformats.org/officeDocument/2006/math">
                    <m:sSub>
                      <m:sSubPr>
                        <m:ctrlPr>
                          <a:rPr lang="en-US" sz="1600" i="1">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sl-SI" sz="1600" b="0" i="1" smtClean="0">
                            <a:solidFill>
                              <a:srgbClr val="78A05E"/>
                            </a:solidFill>
                            <a:latin typeface="Cambria Math" panose="02040503050406030204" pitchFamily="18" charset="0"/>
                          </a:rPr>
                          <m:t>2</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1</m:t>
                    </m:r>
                  </m:oMath>
                </a14:m>
                <a:r>
                  <a:rPr lang="en-US" sz="1600" dirty="0">
                    <a:solidFill>
                      <a:srgbClr val="78A05E"/>
                    </a:solidFill>
                  </a:rPr>
                  <a:t> </a:t>
                </a:r>
                <a:endParaRPr lang="en-US" sz="1600" dirty="0"/>
              </a:p>
            </p:txBody>
          </p:sp>
        </mc:Choice>
        <mc:Fallback xmlns="">
          <p:sp>
            <p:nvSpPr>
              <p:cNvPr id="30" name="Rectangle 67"/>
              <p:cNvSpPr>
                <a:spLocks noRot="1" noChangeAspect="1" noMove="1" noResize="1" noEditPoints="1" noAdjustHandles="1" noChangeArrowheads="1" noChangeShapeType="1" noTextEdit="1"/>
              </p:cNvSpPr>
              <p:nvPr/>
            </p:nvSpPr>
            <p:spPr>
              <a:xfrm>
                <a:off x="2266003" y="6120825"/>
                <a:ext cx="833626" cy="584775"/>
              </a:xfrm>
              <a:prstGeom prst="rect">
                <a:avLst/>
              </a:prstGeom>
              <a:blipFill>
                <a:blip r:embed="rId12"/>
                <a:stretch>
                  <a:fillRect b="-5208"/>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31" name="Rectangle 67"/>
              <p:cNvSpPr/>
              <p:nvPr/>
            </p:nvSpPr>
            <p:spPr>
              <a:xfrm>
                <a:off x="4166144" y="5803717"/>
                <a:ext cx="833626" cy="58477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en-GB" sz="1600" b="0" i="1" smtClean="0">
                              <a:solidFill>
                                <a:srgbClr val="78A05E"/>
                              </a:solidFill>
                              <a:latin typeface="Cambria Math" panose="02040503050406030204" pitchFamily="18" charset="0"/>
                            </a:rPr>
                            <m:t>1</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1</m:t>
                      </m:r>
                    </m:oMath>
                  </m:oMathPara>
                </a14:m>
                <a:endParaRPr lang="sl-SI" sz="1600" dirty="0" smtClean="0">
                  <a:solidFill>
                    <a:srgbClr val="78A05E"/>
                  </a:solidFill>
                </a:endParaRPr>
              </a:p>
              <a:p>
                <a:pPr algn="ctr"/>
                <a14:m>
                  <m:oMath xmlns:m="http://schemas.openxmlformats.org/officeDocument/2006/math">
                    <m:sSub>
                      <m:sSubPr>
                        <m:ctrlPr>
                          <a:rPr lang="en-US" sz="1600" i="1">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sl-SI" sz="1600" b="0" i="1" smtClean="0">
                            <a:solidFill>
                              <a:srgbClr val="78A05E"/>
                            </a:solidFill>
                            <a:latin typeface="Cambria Math" panose="02040503050406030204" pitchFamily="18" charset="0"/>
                          </a:rPr>
                          <m:t>2</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2</m:t>
                    </m:r>
                  </m:oMath>
                </a14:m>
                <a:r>
                  <a:rPr lang="en-US" sz="1600" dirty="0">
                    <a:solidFill>
                      <a:srgbClr val="78A05E"/>
                    </a:solidFill>
                  </a:rPr>
                  <a:t> </a:t>
                </a:r>
                <a:endParaRPr lang="en-US" sz="1600" dirty="0"/>
              </a:p>
            </p:txBody>
          </p:sp>
        </mc:Choice>
        <mc:Fallback xmlns="">
          <p:sp>
            <p:nvSpPr>
              <p:cNvPr id="31" name="Rectangle 67"/>
              <p:cNvSpPr>
                <a:spLocks noRot="1" noChangeAspect="1" noMove="1" noResize="1" noEditPoints="1" noAdjustHandles="1" noChangeArrowheads="1" noChangeShapeType="1" noTextEdit="1"/>
              </p:cNvSpPr>
              <p:nvPr/>
            </p:nvSpPr>
            <p:spPr>
              <a:xfrm>
                <a:off x="4166144" y="5803717"/>
                <a:ext cx="833626" cy="584775"/>
              </a:xfrm>
              <a:prstGeom prst="rect">
                <a:avLst/>
              </a:prstGeom>
              <a:blipFill>
                <a:blip r:embed="rId13"/>
                <a:stretch>
                  <a:fillRect b="-5208"/>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32" name="Rectangle 67"/>
              <p:cNvSpPr/>
              <p:nvPr/>
            </p:nvSpPr>
            <p:spPr>
              <a:xfrm>
                <a:off x="6253350" y="6059708"/>
                <a:ext cx="833626" cy="58477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en-GB" sz="1600" b="0" i="1" smtClean="0">
                              <a:solidFill>
                                <a:srgbClr val="78A05E"/>
                              </a:solidFill>
                              <a:latin typeface="Cambria Math" panose="02040503050406030204" pitchFamily="18" charset="0"/>
                            </a:rPr>
                            <m:t>1</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6</m:t>
                      </m:r>
                    </m:oMath>
                  </m:oMathPara>
                </a14:m>
                <a:endParaRPr lang="sl-SI" sz="1600" dirty="0" smtClean="0">
                  <a:solidFill>
                    <a:srgbClr val="78A05E"/>
                  </a:solidFill>
                </a:endParaRPr>
              </a:p>
              <a:p>
                <a:pPr algn="ctr"/>
                <a14:m>
                  <m:oMath xmlns:m="http://schemas.openxmlformats.org/officeDocument/2006/math">
                    <m:sSub>
                      <m:sSubPr>
                        <m:ctrlPr>
                          <a:rPr lang="en-US" sz="1600" i="1">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sl-SI" sz="1600" b="0" i="1" smtClean="0">
                            <a:solidFill>
                              <a:srgbClr val="78A05E"/>
                            </a:solidFill>
                            <a:latin typeface="Cambria Math" panose="02040503050406030204" pitchFamily="18" charset="0"/>
                          </a:rPr>
                          <m:t>2</m:t>
                        </m:r>
                      </m:sub>
                    </m:sSub>
                    <m:r>
                      <a:rPr lang="en-GB" sz="1600" i="1">
                        <a:solidFill>
                          <a:srgbClr val="78A05E"/>
                        </a:solidFill>
                        <a:latin typeface="Cambria Math" panose="02040503050406030204" pitchFamily="18" charset="0"/>
                      </a:rPr>
                      <m:t>=</m:t>
                    </m:r>
                    <m:r>
                      <a:rPr lang="sl-SI" sz="1600" b="0" i="1" smtClean="0">
                        <a:solidFill>
                          <a:srgbClr val="78A05E"/>
                        </a:solidFill>
                        <a:latin typeface="Cambria Math" panose="02040503050406030204" pitchFamily="18" charset="0"/>
                      </a:rPr>
                      <m:t>1</m:t>
                    </m:r>
                  </m:oMath>
                </a14:m>
                <a:r>
                  <a:rPr lang="en-US" sz="1600" dirty="0">
                    <a:solidFill>
                      <a:srgbClr val="78A05E"/>
                    </a:solidFill>
                  </a:rPr>
                  <a:t> </a:t>
                </a:r>
                <a:endParaRPr lang="en-US" sz="1600" dirty="0"/>
              </a:p>
            </p:txBody>
          </p:sp>
        </mc:Choice>
        <mc:Fallback xmlns="">
          <p:sp>
            <p:nvSpPr>
              <p:cNvPr id="32" name="Rectangle 67"/>
              <p:cNvSpPr>
                <a:spLocks noRot="1" noChangeAspect="1" noMove="1" noResize="1" noEditPoints="1" noAdjustHandles="1" noChangeArrowheads="1" noChangeShapeType="1" noTextEdit="1"/>
              </p:cNvSpPr>
              <p:nvPr/>
            </p:nvSpPr>
            <p:spPr>
              <a:xfrm>
                <a:off x="6253350" y="6059708"/>
                <a:ext cx="833626" cy="584775"/>
              </a:xfrm>
              <a:prstGeom prst="rect">
                <a:avLst/>
              </a:prstGeom>
              <a:blipFill>
                <a:blip r:embed="rId14"/>
                <a:stretch>
                  <a:fillRect b="-5208"/>
                </a:stretch>
              </a:blipFill>
            </p:spPr>
            <p:txBody>
              <a:bodyPr/>
              <a:lstStyle/>
              <a:p>
                <a:r>
                  <a:rPr lang="sl-SI">
                    <a:noFill/>
                  </a:rPr>
                  <a:t> </a:t>
                </a:r>
              </a:p>
            </p:txBody>
          </p:sp>
        </mc:Fallback>
      </mc:AlternateContent>
      <p:sp>
        <p:nvSpPr>
          <p:cNvPr id="33" name="Elipsa 32"/>
          <p:cNvSpPr/>
          <p:nvPr/>
        </p:nvSpPr>
        <p:spPr>
          <a:xfrm>
            <a:off x="1091444" y="4976093"/>
            <a:ext cx="450123" cy="48450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 name="Elipsa 33"/>
          <p:cNvSpPr/>
          <p:nvPr/>
        </p:nvSpPr>
        <p:spPr>
          <a:xfrm>
            <a:off x="283230" y="4666803"/>
            <a:ext cx="1154705" cy="62866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5" name="Elipsa 34"/>
          <p:cNvSpPr/>
          <p:nvPr/>
        </p:nvSpPr>
        <p:spPr>
          <a:xfrm rot="1483963">
            <a:off x="2097061" y="4905258"/>
            <a:ext cx="1110778" cy="103036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6" name="Elipsa 35"/>
          <p:cNvSpPr/>
          <p:nvPr/>
        </p:nvSpPr>
        <p:spPr>
          <a:xfrm rot="1483963">
            <a:off x="4019985" y="4622835"/>
            <a:ext cx="1110778" cy="99411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7" name="Elipsa 36"/>
          <p:cNvSpPr/>
          <p:nvPr/>
        </p:nvSpPr>
        <p:spPr>
          <a:xfrm rot="1261572">
            <a:off x="5826357" y="5320068"/>
            <a:ext cx="631013" cy="453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8" name="Elipsa 37"/>
          <p:cNvSpPr/>
          <p:nvPr/>
        </p:nvSpPr>
        <p:spPr>
          <a:xfrm rot="1261572">
            <a:off x="6354656" y="5026090"/>
            <a:ext cx="631013" cy="453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9" name="Elipsa 38"/>
          <p:cNvSpPr/>
          <p:nvPr/>
        </p:nvSpPr>
        <p:spPr>
          <a:xfrm rot="1261572">
            <a:off x="6860662" y="4673377"/>
            <a:ext cx="631013" cy="453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0" name="Elipsa 39"/>
          <p:cNvSpPr/>
          <p:nvPr/>
        </p:nvSpPr>
        <p:spPr>
          <a:xfrm>
            <a:off x="6234948" y="5535546"/>
            <a:ext cx="238762" cy="453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1" name="Elipsa 40"/>
          <p:cNvSpPr/>
          <p:nvPr/>
        </p:nvSpPr>
        <p:spPr>
          <a:xfrm>
            <a:off x="6820290" y="5295466"/>
            <a:ext cx="279863" cy="453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2" name="Elipsa 41"/>
          <p:cNvSpPr/>
          <p:nvPr/>
        </p:nvSpPr>
        <p:spPr>
          <a:xfrm>
            <a:off x="7211666" y="4925820"/>
            <a:ext cx="277372" cy="4535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a14="http://schemas.microsoft.com/office/drawing/2010/main">
        <mc:Choice Requires="a14">
          <p:sp>
            <p:nvSpPr>
              <p:cNvPr id="44" name="Pravokotnik 43"/>
              <p:cNvSpPr/>
              <p:nvPr/>
            </p:nvSpPr>
            <p:spPr>
              <a:xfrm>
                <a:off x="484278" y="3997769"/>
                <a:ext cx="5923599" cy="338554"/>
              </a:xfrm>
              <a:prstGeom prst="rect">
                <a:avLst/>
              </a:prstGeom>
              <a:ln>
                <a:solidFill>
                  <a:schemeClr val="accent2">
                    <a:lumMod val="75000"/>
                  </a:schemeClr>
                </a:solidFill>
              </a:ln>
            </p:spPr>
            <p:txBody>
              <a:bodyPr wrap="square">
                <a:spAutoFit/>
              </a:bodyPr>
              <a:lstStyle/>
              <a:p>
                <a:pPr lvl="0"/>
                <a14:m>
                  <m:oMath xmlns:m="http://schemas.openxmlformats.org/officeDocument/2006/math">
                    <m:sSub>
                      <m:sSubPr>
                        <m:ctrlPr>
                          <a:rPr lang="en-US" sz="1600" i="1">
                            <a:solidFill>
                              <a:srgbClr val="78A05E"/>
                            </a:solidFill>
                            <a:latin typeface="Cambria Math" panose="02040503050406030204" pitchFamily="18" charset="0"/>
                          </a:rPr>
                        </m:ctrlPr>
                      </m:sSubPr>
                      <m:e>
                        <m:r>
                          <a:rPr lang="en-US" sz="1600" i="1">
                            <a:solidFill>
                              <a:srgbClr val="78A05E"/>
                            </a:solidFill>
                            <a:latin typeface="Cambria Math" panose="02040503050406030204" pitchFamily="18" charset="0"/>
                          </a:rPr>
                          <m:t>𝛽</m:t>
                        </m:r>
                      </m:e>
                      <m:sub>
                        <m:r>
                          <a:rPr lang="en-US" sz="1600" i="1">
                            <a:solidFill>
                              <a:srgbClr val="78A05E"/>
                            </a:solidFill>
                            <a:latin typeface="Cambria Math" panose="02040503050406030204" pitchFamily="18" charset="0"/>
                          </a:rPr>
                          <m:t>𝑖</m:t>
                        </m:r>
                      </m:sub>
                    </m:sSub>
                  </m:oMath>
                </a14:m>
                <a:r>
                  <a:rPr lang="en-US" sz="1600" dirty="0">
                    <a:solidFill>
                      <a:srgbClr val="78A05E"/>
                    </a:solidFill>
                  </a:rPr>
                  <a:t>   </a:t>
                </a:r>
                <a:r>
                  <a:rPr lang="en-GB" sz="1600" dirty="0" err="1">
                    <a:solidFill>
                      <a:srgbClr val="78A05E"/>
                    </a:solidFill>
                  </a:rPr>
                  <a:t>i</a:t>
                </a:r>
                <a:r>
                  <a:rPr lang="en-GB" sz="1600" dirty="0">
                    <a:solidFill>
                      <a:srgbClr val="78A05E"/>
                    </a:solidFill>
                  </a:rPr>
                  <a:t>-to </a:t>
                </a:r>
                <a:r>
                  <a:rPr lang="en-GB" sz="1600" dirty="0" err="1">
                    <a:solidFill>
                      <a:srgbClr val="78A05E"/>
                    </a:solidFill>
                  </a:rPr>
                  <a:t>Bettijevo</a:t>
                </a:r>
                <a:r>
                  <a:rPr lang="en-GB" sz="1600" dirty="0">
                    <a:solidFill>
                      <a:srgbClr val="78A05E"/>
                    </a:solidFill>
                  </a:rPr>
                  <a:t> </a:t>
                </a:r>
                <a:r>
                  <a:rPr lang="en-GB" sz="1600" dirty="0" err="1">
                    <a:solidFill>
                      <a:srgbClr val="78A05E"/>
                    </a:solidFill>
                  </a:rPr>
                  <a:t>število</a:t>
                </a:r>
                <a:r>
                  <a:rPr lang="en-GB" sz="1600" dirty="0">
                    <a:solidFill>
                      <a:srgbClr val="78A05E"/>
                    </a:solidFill>
                  </a:rPr>
                  <a:t> </a:t>
                </a:r>
                <a:r>
                  <a:rPr lang="en-GB" sz="1600" dirty="0" err="1">
                    <a:solidFill>
                      <a:srgbClr val="78A05E"/>
                    </a:solidFill>
                  </a:rPr>
                  <a:t>poliedra</a:t>
                </a:r>
                <a:r>
                  <a:rPr lang="en-GB" sz="1600" dirty="0">
                    <a:solidFill>
                      <a:srgbClr val="78A05E"/>
                    </a:solidFill>
                  </a:rPr>
                  <a:t> </a:t>
                </a:r>
                <a14:m>
                  <m:oMath xmlns:m="http://schemas.openxmlformats.org/officeDocument/2006/math">
                    <m:r>
                      <a:rPr lang="en-GB" sz="1600" i="1">
                        <a:solidFill>
                          <a:srgbClr val="78A05E"/>
                        </a:solidFill>
                        <a:latin typeface="Cambria Math" panose="02040503050406030204" pitchFamily="18" charset="0"/>
                      </a:rPr>
                      <m:t>𝐾</m:t>
                    </m:r>
                  </m:oMath>
                </a14:m>
                <a:r>
                  <a:rPr lang="en-GB" sz="1600" dirty="0">
                    <a:solidFill>
                      <a:srgbClr val="78A05E"/>
                    </a:solidFill>
                  </a:rPr>
                  <a:t>  =  </a:t>
                </a:r>
                <a:r>
                  <a:rPr lang="en-GB" sz="1600" dirty="0" err="1">
                    <a:solidFill>
                      <a:srgbClr val="78A05E"/>
                    </a:solidFill>
                  </a:rPr>
                  <a:t>število</a:t>
                </a:r>
                <a:r>
                  <a:rPr lang="en-GB" sz="1600" dirty="0">
                    <a:solidFill>
                      <a:srgbClr val="78A05E"/>
                    </a:solidFill>
                  </a:rPr>
                  <a:t> </a:t>
                </a:r>
                <a:r>
                  <a:rPr lang="en-GB" sz="1600" dirty="0" err="1">
                    <a:solidFill>
                      <a:srgbClr val="78A05E"/>
                    </a:solidFill>
                  </a:rPr>
                  <a:t>i-razsežnih</a:t>
                </a:r>
                <a:r>
                  <a:rPr lang="en-GB" sz="1600" dirty="0">
                    <a:solidFill>
                      <a:srgbClr val="78A05E"/>
                    </a:solidFill>
                  </a:rPr>
                  <a:t> ‘</a:t>
                </a:r>
                <a:r>
                  <a:rPr lang="en-GB" sz="1600" dirty="0" err="1">
                    <a:solidFill>
                      <a:srgbClr val="78A05E"/>
                    </a:solidFill>
                  </a:rPr>
                  <a:t>lukenj</a:t>
                </a:r>
                <a:r>
                  <a:rPr lang="en-GB" sz="1600" dirty="0">
                    <a:solidFill>
                      <a:srgbClr val="78A05E"/>
                    </a:solidFill>
                  </a:rPr>
                  <a:t>’ v </a:t>
                </a:r>
                <a14:m>
                  <m:oMath xmlns:m="http://schemas.openxmlformats.org/officeDocument/2006/math">
                    <m:r>
                      <a:rPr lang="en-GB" sz="1600" i="1">
                        <a:solidFill>
                          <a:srgbClr val="78A05E"/>
                        </a:solidFill>
                        <a:latin typeface="Cambria Math" panose="02040503050406030204" pitchFamily="18" charset="0"/>
                      </a:rPr>
                      <m:t>𝐾</m:t>
                    </m:r>
                  </m:oMath>
                </a14:m>
                <a:endParaRPr lang="sl-SI" sz="1600" dirty="0">
                  <a:solidFill>
                    <a:srgbClr val="78A05E"/>
                  </a:solidFill>
                </a:endParaRPr>
              </a:p>
            </p:txBody>
          </p:sp>
        </mc:Choice>
        <mc:Fallback xmlns="">
          <p:sp>
            <p:nvSpPr>
              <p:cNvPr id="44" name="Pravokotnik 43"/>
              <p:cNvSpPr>
                <a:spLocks noRot="1" noChangeAspect="1" noMove="1" noResize="1" noEditPoints="1" noAdjustHandles="1" noChangeArrowheads="1" noChangeShapeType="1" noTextEdit="1"/>
              </p:cNvSpPr>
              <p:nvPr/>
            </p:nvSpPr>
            <p:spPr>
              <a:xfrm>
                <a:off x="484278" y="3997769"/>
                <a:ext cx="5923599" cy="338554"/>
              </a:xfrm>
              <a:prstGeom prst="rect">
                <a:avLst/>
              </a:prstGeom>
              <a:blipFill>
                <a:blip r:embed="rId15"/>
                <a:stretch>
                  <a:fillRect t="-3509" b="-21053"/>
                </a:stretch>
              </a:blipFill>
              <a:ln>
                <a:solidFill>
                  <a:schemeClr val="accent2">
                    <a:lumMod val="75000"/>
                  </a:schemeClr>
                </a:solidFill>
              </a:ln>
            </p:spPr>
            <p:txBody>
              <a:bodyPr/>
              <a:lstStyle/>
              <a:p>
                <a:r>
                  <a:rPr lang="sl-SI">
                    <a:noFill/>
                  </a:rPr>
                  <a:t> </a:t>
                </a:r>
              </a:p>
            </p:txBody>
          </p:sp>
        </mc:Fallback>
      </mc:AlternateContent>
    </p:spTree>
    <p:extLst>
      <p:ext uri="{BB962C8B-B14F-4D97-AF65-F5344CB8AC3E}">
        <p14:creationId xmlns:p14="http://schemas.microsoft.com/office/powerpoint/2010/main" val="216094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1000"/>
                                  </p:stCondLst>
                                  <p:childTnLst>
                                    <p:set>
                                      <p:cBhvr>
                                        <p:cTn id="47" dur="1" fill="hold">
                                          <p:stCondLst>
                                            <p:cond delay="0"/>
                                          </p:stCondLst>
                                        </p:cTn>
                                        <p:tgtEl>
                                          <p:spTgt spid="34"/>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0" nodeType="afterEffect">
                                  <p:stCondLst>
                                    <p:cond delay="1000"/>
                                  </p:stCondLst>
                                  <p:childTnLst>
                                    <p:set>
                                      <p:cBhvr>
                                        <p:cTn id="89" dur="1" fill="hold">
                                          <p:stCondLst>
                                            <p:cond delay="0"/>
                                          </p:stCondLst>
                                        </p:cTn>
                                        <p:tgtEl>
                                          <p:spTgt spid="38"/>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grpId="0" nodeType="afterEffect">
                                  <p:stCondLst>
                                    <p:cond delay="1000"/>
                                  </p:stCondLst>
                                  <p:childTnLst>
                                    <p:set>
                                      <p:cBhvr>
                                        <p:cTn id="92" dur="1" fill="hold">
                                          <p:stCondLst>
                                            <p:cond delay="0"/>
                                          </p:stCondLst>
                                        </p:cTn>
                                        <p:tgtEl>
                                          <p:spTgt spid="39"/>
                                        </p:tgtEl>
                                        <p:attrNameLst>
                                          <p:attrName>style.visibility</p:attrName>
                                        </p:attrNameLst>
                                      </p:cBhvr>
                                      <p:to>
                                        <p:strVal val="visible"/>
                                      </p:to>
                                    </p:set>
                                  </p:childTnLst>
                                </p:cTn>
                              </p:par>
                            </p:childTnLst>
                          </p:cTn>
                        </p:par>
                        <p:par>
                          <p:cTn id="93" fill="hold">
                            <p:stCondLst>
                              <p:cond delay="2000"/>
                            </p:stCondLst>
                            <p:childTnLst>
                              <p:par>
                                <p:cTn id="94" presetID="1" presetClass="entr" presetSubtype="0" fill="hold" grpId="0" nodeType="afterEffect">
                                  <p:stCondLst>
                                    <p:cond delay="1000"/>
                                  </p:stCondLst>
                                  <p:childTnLst>
                                    <p:set>
                                      <p:cBhvr>
                                        <p:cTn id="95" dur="1" fill="hold">
                                          <p:stCondLst>
                                            <p:cond delay="0"/>
                                          </p:stCondLst>
                                        </p:cTn>
                                        <p:tgtEl>
                                          <p:spTgt spid="40"/>
                                        </p:tgtEl>
                                        <p:attrNameLst>
                                          <p:attrName>style.visibility</p:attrName>
                                        </p:attrNameLst>
                                      </p:cBhvr>
                                      <p:to>
                                        <p:strVal val="visible"/>
                                      </p:to>
                                    </p:set>
                                  </p:childTnLst>
                                </p:cTn>
                              </p:par>
                            </p:childTnLst>
                          </p:cTn>
                        </p:par>
                        <p:par>
                          <p:cTn id="96" fill="hold">
                            <p:stCondLst>
                              <p:cond delay="3000"/>
                            </p:stCondLst>
                            <p:childTnLst>
                              <p:par>
                                <p:cTn id="97" presetID="1" presetClass="entr" presetSubtype="0" fill="hold" grpId="0" nodeType="afterEffect">
                                  <p:stCondLst>
                                    <p:cond delay="1000"/>
                                  </p:stCondLst>
                                  <p:childTnLst>
                                    <p:set>
                                      <p:cBhvr>
                                        <p:cTn id="98" dur="1" fill="hold">
                                          <p:stCondLst>
                                            <p:cond delay="0"/>
                                          </p:stCondLst>
                                        </p:cTn>
                                        <p:tgtEl>
                                          <p:spTgt spid="41"/>
                                        </p:tgtEl>
                                        <p:attrNameLst>
                                          <p:attrName>style.visibility</p:attrName>
                                        </p:attrNameLst>
                                      </p:cBhvr>
                                      <p:to>
                                        <p:strVal val="visible"/>
                                      </p:to>
                                    </p:set>
                                  </p:childTnLst>
                                </p:cTn>
                              </p:par>
                            </p:childTnLst>
                          </p:cTn>
                        </p:par>
                        <p:par>
                          <p:cTn id="99" fill="hold">
                            <p:stCondLst>
                              <p:cond delay="4000"/>
                            </p:stCondLst>
                            <p:childTnLst>
                              <p:par>
                                <p:cTn id="100" presetID="1" presetClass="entr" presetSubtype="0" fill="hold" grpId="0" nodeType="afterEffect">
                                  <p:stCondLst>
                                    <p:cond delay="1000"/>
                                  </p:stCondLst>
                                  <p:childTnLst>
                                    <p:set>
                                      <p:cBhvr>
                                        <p:cTn id="101" dur="1" fill="hold">
                                          <p:stCondLst>
                                            <p:cond delay="0"/>
                                          </p:stCondLst>
                                        </p:cTn>
                                        <p:tgtEl>
                                          <p:spTgt spid="42"/>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29" grpId="0"/>
      <p:bldP spid="30" grpId="0"/>
      <p:bldP spid="31" grpId="0"/>
      <p:bldP spid="32"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lika 17"/>
          <p:cNvPicPr>
            <a:picLocks noChangeAspect="1"/>
          </p:cNvPicPr>
          <p:nvPr/>
        </p:nvPicPr>
        <p:blipFill>
          <a:blip r:embed="rId2"/>
          <a:stretch>
            <a:fillRect/>
          </a:stretch>
        </p:blipFill>
        <p:spPr>
          <a:xfrm>
            <a:off x="3581400" y="3102986"/>
            <a:ext cx="2222397" cy="3221614"/>
          </a:xfrm>
          <a:prstGeom prst="rect">
            <a:avLst/>
          </a:prstGeom>
          <a:ln>
            <a:solidFill>
              <a:schemeClr val="bg2">
                <a:lumMod val="90000"/>
              </a:schemeClr>
            </a:solidFill>
          </a:ln>
        </p:spPr>
      </p:pic>
      <mc:AlternateContent xmlns:mc="http://schemas.openxmlformats.org/markup-compatibility/2006" xmlns:a14="http://schemas.microsoft.com/office/drawing/2010/main">
        <mc:Choice Requires="a14">
          <p:sp>
            <p:nvSpPr>
              <p:cNvPr id="3" name="Pravokotnik 43"/>
              <p:cNvSpPr/>
              <p:nvPr/>
            </p:nvSpPr>
            <p:spPr>
              <a:xfrm>
                <a:off x="1937888" y="1789830"/>
                <a:ext cx="4762500" cy="369332"/>
              </a:xfrm>
              <a:prstGeom prst="rect">
                <a:avLst/>
              </a:prstGeom>
              <a:ln w="15875">
                <a:solidFill>
                  <a:schemeClr val="accent2">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𝑓</m:t>
                          </m:r>
                        </m:e>
                        <m:sub>
                          <m:r>
                            <a:rPr lang="en-US" b="0" i="1" smtClean="0">
                              <a:solidFill>
                                <a:srgbClr val="78A05E"/>
                              </a:solidFill>
                              <a:latin typeface="Cambria Math" panose="02040503050406030204" pitchFamily="18" charset="0"/>
                            </a:rPr>
                            <m:t>0</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𝑓</m:t>
                          </m:r>
                        </m:e>
                        <m:sub>
                          <m:r>
                            <a:rPr lang="en-US" b="0" i="1" smtClean="0">
                              <a:solidFill>
                                <a:srgbClr val="78A05E"/>
                              </a:solidFill>
                              <a:latin typeface="Cambria Math" panose="02040503050406030204" pitchFamily="18" charset="0"/>
                            </a:rPr>
                            <m:t>1</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𝑓</m:t>
                          </m:r>
                        </m:e>
                        <m:sub>
                          <m:r>
                            <a:rPr lang="en-US" b="0" i="1" smtClean="0">
                              <a:solidFill>
                                <a:srgbClr val="78A05E"/>
                              </a:solidFill>
                              <a:latin typeface="Cambria Math" panose="02040503050406030204" pitchFamily="18" charset="0"/>
                            </a:rPr>
                            <m:t>2</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𝑓</m:t>
                          </m:r>
                        </m:e>
                        <m:sub>
                          <m:r>
                            <a:rPr lang="en-US" b="0" i="1" smtClean="0">
                              <a:solidFill>
                                <a:srgbClr val="78A05E"/>
                              </a:solidFill>
                              <a:latin typeface="Cambria Math" panose="02040503050406030204" pitchFamily="18" charset="0"/>
                            </a:rPr>
                            <m:t>𝑛</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𝛽</m:t>
                          </m:r>
                        </m:e>
                        <m:sub>
                          <m:r>
                            <a:rPr lang="en-US" b="0" i="1" smtClean="0">
                              <a:solidFill>
                                <a:srgbClr val="78A05E"/>
                              </a:solidFill>
                              <a:latin typeface="Cambria Math" panose="02040503050406030204" pitchFamily="18" charset="0"/>
                            </a:rPr>
                            <m:t>0</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𝛽</m:t>
                          </m:r>
                        </m:e>
                        <m:sub>
                          <m:r>
                            <a:rPr lang="en-US" b="0" i="1" smtClean="0">
                              <a:solidFill>
                                <a:srgbClr val="78A05E"/>
                              </a:solidFill>
                              <a:latin typeface="Cambria Math" panose="02040503050406030204" pitchFamily="18" charset="0"/>
                            </a:rPr>
                            <m:t>1</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𝛽</m:t>
                          </m:r>
                        </m:e>
                        <m:sub>
                          <m:r>
                            <a:rPr lang="en-US" b="0" i="1" smtClean="0">
                              <a:solidFill>
                                <a:srgbClr val="78A05E"/>
                              </a:solidFill>
                              <a:latin typeface="Cambria Math" panose="02040503050406030204" pitchFamily="18" charset="0"/>
                            </a:rPr>
                            <m:t>2</m:t>
                          </m:r>
                        </m:sub>
                      </m:sSub>
                      <m:r>
                        <a:rPr lang="en-US" b="0" i="1" smtClean="0">
                          <a:solidFill>
                            <a:srgbClr val="78A05E"/>
                          </a:solidFill>
                          <a:latin typeface="Cambria Math" panose="02040503050406030204" pitchFamily="18" charset="0"/>
                        </a:rPr>
                        <m:t>−…±</m:t>
                      </m:r>
                      <m:sSub>
                        <m:sSubPr>
                          <m:ctrlPr>
                            <a:rPr lang="en-US" b="0" i="1" smtClean="0">
                              <a:solidFill>
                                <a:srgbClr val="78A05E"/>
                              </a:solidFill>
                              <a:latin typeface="Cambria Math" panose="02040503050406030204" pitchFamily="18" charset="0"/>
                            </a:rPr>
                          </m:ctrlPr>
                        </m:sSubPr>
                        <m:e>
                          <m:r>
                            <a:rPr lang="en-US" b="0" i="1" smtClean="0">
                              <a:solidFill>
                                <a:srgbClr val="78A05E"/>
                              </a:solidFill>
                              <a:latin typeface="Cambria Math" panose="02040503050406030204" pitchFamily="18" charset="0"/>
                            </a:rPr>
                            <m:t>𝛽</m:t>
                          </m:r>
                        </m:e>
                        <m:sub>
                          <m:r>
                            <a:rPr lang="en-US" b="0" i="1" smtClean="0">
                              <a:solidFill>
                                <a:srgbClr val="78A05E"/>
                              </a:solidFill>
                              <a:latin typeface="Cambria Math" panose="02040503050406030204" pitchFamily="18" charset="0"/>
                            </a:rPr>
                            <m:t>𝑛</m:t>
                          </m:r>
                        </m:sub>
                      </m:sSub>
                    </m:oMath>
                  </m:oMathPara>
                </a14:m>
                <a:endParaRPr lang="sl-SI" dirty="0">
                  <a:solidFill>
                    <a:srgbClr val="78A05E"/>
                  </a:solidFill>
                </a:endParaRPr>
              </a:p>
            </p:txBody>
          </p:sp>
        </mc:Choice>
        <mc:Fallback xmlns="">
          <p:sp>
            <p:nvSpPr>
              <p:cNvPr id="3" name="Pravokotnik 43"/>
              <p:cNvSpPr>
                <a:spLocks noRot="1" noChangeAspect="1" noMove="1" noResize="1" noEditPoints="1" noAdjustHandles="1" noChangeArrowheads="1" noChangeShapeType="1" noTextEdit="1"/>
              </p:cNvSpPr>
              <p:nvPr/>
            </p:nvSpPr>
            <p:spPr>
              <a:xfrm>
                <a:off x="1937888" y="1789830"/>
                <a:ext cx="4762500" cy="369332"/>
              </a:xfrm>
              <a:prstGeom prst="rect">
                <a:avLst/>
              </a:prstGeom>
              <a:blipFill>
                <a:blip r:embed="rId3"/>
                <a:stretch>
                  <a:fillRect b="-9524"/>
                </a:stretch>
              </a:blipFill>
              <a:ln w="15875">
                <a:solidFill>
                  <a:schemeClr val="accent2">
                    <a:lumMod val="75000"/>
                  </a:schemeClr>
                </a:solidFill>
              </a:ln>
            </p:spPr>
            <p:txBody>
              <a:bodyPr/>
              <a:lstStyle/>
              <a:p>
                <a:r>
                  <a:rPr lang="sl-SI">
                    <a:noFill/>
                  </a:rPr>
                  <a:t> </a:t>
                </a:r>
              </a:p>
            </p:txBody>
          </p:sp>
        </mc:Fallback>
      </mc:AlternateContent>
      <p:sp>
        <p:nvSpPr>
          <p:cNvPr id="4" name="Rectangle 3"/>
          <p:cNvSpPr/>
          <p:nvPr/>
        </p:nvSpPr>
        <p:spPr>
          <a:xfrm>
            <a:off x="228600" y="228600"/>
            <a:ext cx="3888052" cy="369332"/>
          </a:xfrm>
          <a:prstGeom prst="rect">
            <a:avLst/>
          </a:prstGeom>
        </p:spPr>
        <p:txBody>
          <a:bodyPr wrap="none">
            <a:spAutoFit/>
          </a:bodyPr>
          <a:lstStyle/>
          <a:p>
            <a:r>
              <a:rPr lang="sl-SI" b="1" dirty="0">
                <a:solidFill>
                  <a:srgbClr val="78A05E"/>
                </a:solidFill>
              </a:rPr>
              <a:t>E</a:t>
            </a:r>
            <a:r>
              <a:rPr lang="en-GB" b="1" dirty="0">
                <a:solidFill>
                  <a:srgbClr val="78A05E"/>
                </a:solidFill>
              </a:rPr>
              <a:t>ULER </a:t>
            </a:r>
            <a:r>
              <a:rPr lang="sl-SI" b="1" dirty="0">
                <a:solidFill>
                  <a:srgbClr val="78A05E"/>
                </a:solidFill>
              </a:rPr>
              <a:t>– P</a:t>
            </a:r>
            <a:r>
              <a:rPr lang="en-GB" b="1" dirty="0" smtClean="0">
                <a:solidFill>
                  <a:srgbClr val="78A05E"/>
                </a:solidFill>
              </a:rPr>
              <a:t>OINCARÉ</a:t>
            </a:r>
            <a:r>
              <a:rPr lang="sl-SI" b="1" dirty="0" smtClean="0">
                <a:solidFill>
                  <a:srgbClr val="78A05E"/>
                </a:solidFill>
              </a:rPr>
              <a:t>-</a:t>
            </a:r>
            <a:r>
              <a:rPr lang="en-GB" b="1" dirty="0" smtClean="0">
                <a:solidFill>
                  <a:srgbClr val="78A05E"/>
                </a:solidFill>
              </a:rPr>
              <a:t>JEVA </a:t>
            </a:r>
            <a:r>
              <a:rPr lang="en-GB" b="1" dirty="0">
                <a:solidFill>
                  <a:srgbClr val="78A05E"/>
                </a:solidFill>
              </a:rPr>
              <a:t>FORMULA</a:t>
            </a:r>
            <a:endParaRPr lang="en-US" dirty="0"/>
          </a:p>
        </p:txBody>
      </p:sp>
      <mc:AlternateContent xmlns:mc="http://schemas.openxmlformats.org/markup-compatibility/2006" xmlns:a14="http://schemas.microsoft.com/office/drawing/2010/main">
        <mc:Choice Requires="a14">
          <p:sp>
            <p:nvSpPr>
              <p:cNvPr id="6" name="Pravokotnik 43"/>
              <p:cNvSpPr/>
              <p:nvPr/>
            </p:nvSpPr>
            <p:spPr>
              <a:xfrm>
                <a:off x="1818065" y="2317852"/>
                <a:ext cx="6096000" cy="338554"/>
              </a:xfrm>
              <a:prstGeom prst="rect">
                <a:avLst/>
              </a:prstGeom>
            </p:spPr>
            <p:txBody>
              <a:bodyPr wrap="square">
                <a:spAutoFit/>
              </a:bodyPr>
              <a:lstStyle/>
              <a:p>
                <a14:m>
                  <m:oMath xmlns:m="http://schemas.openxmlformats.org/officeDocument/2006/math">
                    <m:sSub>
                      <m:sSubPr>
                        <m:ctrlPr>
                          <a:rPr lang="en-US" sz="1600" b="0" i="1" smtClean="0">
                            <a:solidFill>
                              <a:srgbClr val="78A05E"/>
                            </a:solidFill>
                            <a:latin typeface="Cambria Math" panose="02040503050406030204" pitchFamily="18" charset="0"/>
                          </a:rPr>
                        </m:ctrlPr>
                      </m:sSubPr>
                      <m:e>
                        <m:r>
                          <a:rPr lang="en-US" sz="1600" b="0" i="1" smtClean="0">
                            <a:solidFill>
                              <a:srgbClr val="78A05E"/>
                            </a:solidFill>
                            <a:latin typeface="Cambria Math" panose="02040503050406030204" pitchFamily="18" charset="0"/>
                          </a:rPr>
                          <m:t>𝑓</m:t>
                        </m:r>
                      </m:e>
                      <m:sub>
                        <m:r>
                          <a:rPr lang="en-US" sz="1600" b="0" i="1" smtClean="0">
                            <a:solidFill>
                              <a:srgbClr val="78A05E"/>
                            </a:solidFill>
                            <a:latin typeface="Cambria Math" panose="02040503050406030204" pitchFamily="18" charset="0"/>
                          </a:rPr>
                          <m:t>𝑖</m:t>
                        </m:r>
                      </m:sub>
                    </m:sSub>
                  </m:oMath>
                </a14:m>
                <a:r>
                  <a:rPr lang="en-US" sz="1600" dirty="0" smtClean="0">
                    <a:solidFill>
                      <a:srgbClr val="78A05E"/>
                    </a:solidFill>
                  </a:rPr>
                  <a:t> </a:t>
                </a:r>
                <a:r>
                  <a:rPr lang="en-GB" sz="1600" dirty="0" smtClean="0">
                    <a:solidFill>
                      <a:srgbClr val="78A05E"/>
                    </a:solidFill>
                  </a:rPr>
                  <a:t>število </a:t>
                </a:r>
                <a:r>
                  <a:rPr lang="en-GB" sz="1600" dirty="0" err="1" smtClean="0">
                    <a:solidFill>
                      <a:srgbClr val="78A05E"/>
                    </a:solidFill>
                  </a:rPr>
                  <a:t>i-razsežnih</a:t>
                </a:r>
                <a:r>
                  <a:rPr lang="en-GB" sz="1600" dirty="0" smtClean="0">
                    <a:solidFill>
                      <a:srgbClr val="78A05E"/>
                    </a:solidFill>
                  </a:rPr>
                  <a:t> </a:t>
                </a:r>
                <a:r>
                  <a:rPr lang="sl-SI" sz="1600" dirty="0" smtClean="0">
                    <a:solidFill>
                      <a:srgbClr val="78A05E"/>
                    </a:solidFill>
                  </a:rPr>
                  <a:t>celic</a:t>
                </a:r>
                <a:r>
                  <a:rPr lang="en-GB" sz="1600" dirty="0" smtClean="0">
                    <a:solidFill>
                      <a:srgbClr val="78A05E"/>
                    </a:solidFill>
                  </a:rPr>
                  <a:t> v </a:t>
                </a:r>
                <a14:m>
                  <m:oMath xmlns:m="http://schemas.openxmlformats.org/officeDocument/2006/math">
                    <m:r>
                      <a:rPr lang="en-GB" sz="1600" i="1">
                        <a:solidFill>
                          <a:srgbClr val="78A05E"/>
                        </a:solidFill>
                        <a:latin typeface="Cambria Math" panose="02040503050406030204" pitchFamily="18" charset="0"/>
                      </a:rPr>
                      <m:t>𝐾</m:t>
                    </m:r>
                  </m:oMath>
                </a14:m>
                <a:r>
                  <a:rPr lang="sl-SI" sz="1600" dirty="0" smtClean="0">
                    <a:solidFill>
                      <a:srgbClr val="78A05E"/>
                    </a:solidFill>
                  </a:rPr>
                  <a:t>   </a:t>
                </a:r>
                <a14:m>
                  <m:oMath xmlns:m="http://schemas.openxmlformats.org/officeDocument/2006/math">
                    <m:r>
                      <a:rPr lang="sl-SI" sz="1600" b="0" i="0" smtClean="0">
                        <a:solidFill>
                          <a:srgbClr val="78A05E"/>
                        </a:solidFill>
                        <a:latin typeface="Cambria Math" panose="02040503050406030204" pitchFamily="18" charset="0"/>
                      </a:rPr>
                      <m:t> </m:t>
                    </m:r>
                    <m:sSub>
                      <m:sSubPr>
                        <m:ctrlPr>
                          <a:rPr lang="en-US" sz="1600" b="0" i="1" smtClean="0">
                            <a:solidFill>
                              <a:srgbClr val="78A05E"/>
                            </a:solidFill>
                            <a:latin typeface="Cambria Math" panose="02040503050406030204" pitchFamily="18" charset="0"/>
                          </a:rPr>
                        </m:ctrlPr>
                      </m:sSubPr>
                      <m:e>
                        <m:r>
                          <a:rPr lang="en-US" sz="1600" b="0" i="1" smtClean="0">
                            <a:solidFill>
                              <a:srgbClr val="78A05E"/>
                            </a:solidFill>
                            <a:latin typeface="Cambria Math" panose="02040503050406030204" pitchFamily="18" charset="0"/>
                          </a:rPr>
                          <m:t>𝛽</m:t>
                        </m:r>
                      </m:e>
                      <m:sub>
                        <m:r>
                          <a:rPr lang="en-US" sz="1600" b="0" i="1" smtClean="0">
                            <a:solidFill>
                              <a:srgbClr val="78A05E"/>
                            </a:solidFill>
                            <a:latin typeface="Cambria Math" panose="02040503050406030204" pitchFamily="18" charset="0"/>
                          </a:rPr>
                          <m:t>𝑖</m:t>
                        </m:r>
                      </m:sub>
                    </m:sSub>
                  </m:oMath>
                </a14:m>
                <a:r>
                  <a:rPr lang="en-US" sz="1600" dirty="0" smtClean="0">
                    <a:solidFill>
                      <a:srgbClr val="78A05E"/>
                    </a:solidFill>
                  </a:rPr>
                  <a:t> </a:t>
                </a:r>
                <a:r>
                  <a:rPr lang="en-GB" sz="1600" dirty="0" smtClean="0">
                    <a:solidFill>
                      <a:srgbClr val="78A05E"/>
                    </a:solidFill>
                  </a:rPr>
                  <a:t>i-to </a:t>
                </a:r>
                <a:r>
                  <a:rPr lang="en-GB" sz="1600" dirty="0" err="1" smtClean="0">
                    <a:solidFill>
                      <a:srgbClr val="78A05E"/>
                    </a:solidFill>
                  </a:rPr>
                  <a:t>Bettijevo</a:t>
                </a:r>
                <a:r>
                  <a:rPr lang="en-GB" sz="1600" dirty="0" smtClean="0">
                    <a:solidFill>
                      <a:srgbClr val="78A05E"/>
                    </a:solidFill>
                  </a:rPr>
                  <a:t> </a:t>
                </a:r>
                <a:r>
                  <a:rPr lang="en-GB" sz="1600" dirty="0" err="1" smtClean="0">
                    <a:solidFill>
                      <a:srgbClr val="78A05E"/>
                    </a:solidFill>
                  </a:rPr>
                  <a:t>število</a:t>
                </a:r>
                <a:r>
                  <a:rPr lang="en-GB" sz="1600" dirty="0" smtClean="0">
                    <a:solidFill>
                      <a:srgbClr val="78A05E"/>
                    </a:solidFill>
                  </a:rPr>
                  <a:t> </a:t>
                </a:r>
                <a:r>
                  <a:rPr lang="en-GB" sz="1600" dirty="0" err="1" smtClean="0">
                    <a:solidFill>
                      <a:srgbClr val="78A05E"/>
                    </a:solidFill>
                  </a:rPr>
                  <a:t>poliedra</a:t>
                </a:r>
                <a:r>
                  <a:rPr lang="en-GB" sz="1600" dirty="0" smtClean="0">
                    <a:solidFill>
                      <a:srgbClr val="78A05E"/>
                    </a:solidFill>
                  </a:rPr>
                  <a:t> </a:t>
                </a:r>
                <a14:m>
                  <m:oMath xmlns:m="http://schemas.openxmlformats.org/officeDocument/2006/math">
                    <m:r>
                      <a:rPr lang="en-GB" sz="1600" i="1">
                        <a:solidFill>
                          <a:srgbClr val="78A05E"/>
                        </a:solidFill>
                        <a:latin typeface="Cambria Math" panose="02040503050406030204" pitchFamily="18" charset="0"/>
                      </a:rPr>
                      <m:t>𝐾</m:t>
                    </m:r>
                  </m:oMath>
                </a14:m>
                <a:endParaRPr lang="sl-SI" sz="1600" dirty="0">
                  <a:solidFill>
                    <a:srgbClr val="78A05E"/>
                  </a:solidFill>
                </a:endParaRPr>
              </a:p>
            </p:txBody>
          </p:sp>
        </mc:Choice>
        <mc:Fallback xmlns="">
          <p:sp>
            <p:nvSpPr>
              <p:cNvPr id="6" name="Pravokotnik 43"/>
              <p:cNvSpPr>
                <a:spLocks noRot="1" noChangeAspect="1" noMove="1" noResize="1" noEditPoints="1" noAdjustHandles="1" noChangeArrowheads="1" noChangeShapeType="1" noTextEdit="1"/>
              </p:cNvSpPr>
              <p:nvPr/>
            </p:nvSpPr>
            <p:spPr>
              <a:xfrm>
                <a:off x="1818065" y="2317852"/>
                <a:ext cx="6096000" cy="338554"/>
              </a:xfrm>
              <a:prstGeom prst="rect">
                <a:avLst/>
              </a:prstGeom>
              <a:blipFill>
                <a:blip r:embed="rId4"/>
                <a:stretch>
                  <a:fillRect t="-5357" b="-21429"/>
                </a:stretch>
              </a:blipFill>
            </p:spPr>
            <p:txBody>
              <a:bodyPr/>
              <a:lstStyle/>
              <a:p>
                <a:r>
                  <a:rPr lang="sl-SI">
                    <a:noFill/>
                  </a:rPr>
                  <a:t> </a:t>
                </a:r>
              </a:p>
            </p:txBody>
          </p:sp>
        </mc:Fallback>
      </mc:AlternateContent>
      <p:grpSp>
        <p:nvGrpSpPr>
          <p:cNvPr id="32" name="Group 32"/>
          <p:cNvGrpSpPr/>
          <p:nvPr/>
        </p:nvGrpSpPr>
        <p:grpSpPr>
          <a:xfrm>
            <a:off x="310706" y="650052"/>
            <a:ext cx="1269198" cy="2222956"/>
            <a:chOff x="533401" y="762000"/>
            <a:chExt cx="1269198" cy="2222956"/>
          </a:xfrm>
        </p:grpSpPr>
        <p:pic>
          <p:nvPicPr>
            <p:cNvPr id="33" name="Picture 2"/>
            <p:cNvPicPr>
              <a:picLocks noChangeAspect="1"/>
            </p:cNvPicPr>
            <p:nvPr/>
          </p:nvPicPr>
          <p:blipFill>
            <a:blip r:embed="rId5"/>
            <a:stretch>
              <a:fillRect/>
            </a:stretch>
          </p:blipFill>
          <p:spPr>
            <a:xfrm>
              <a:off x="533401" y="762000"/>
              <a:ext cx="1269198" cy="1738540"/>
            </a:xfrm>
            <a:prstGeom prst="rect">
              <a:avLst/>
            </a:prstGeom>
            <a:noFill/>
            <a:ln>
              <a:noFill/>
            </a:ln>
          </p:spPr>
        </p:pic>
        <p:sp>
          <p:nvSpPr>
            <p:cNvPr id="34" name="TextBox 31"/>
            <p:cNvSpPr txBox="1"/>
            <p:nvPr/>
          </p:nvSpPr>
          <p:spPr>
            <a:xfrm>
              <a:off x="545168" y="2461736"/>
              <a:ext cx="1257431" cy="523220"/>
            </a:xfrm>
            <a:prstGeom prst="rect">
              <a:avLst/>
            </a:prstGeom>
            <a:noFill/>
          </p:spPr>
          <p:txBody>
            <a:bodyPr wrap="square" rtlCol="0">
              <a:spAutoFit/>
            </a:bodyPr>
            <a:lstStyle/>
            <a:p>
              <a:pPr algn="ctr"/>
              <a:r>
                <a:rPr lang="sl-SI" sz="1400" dirty="0" smtClean="0">
                  <a:solidFill>
                    <a:srgbClr val="78A05E"/>
                  </a:solidFill>
                </a:rPr>
                <a:t>H. Poincare (1854-1912)</a:t>
              </a:r>
              <a:endParaRPr lang="sl-SI" sz="1400" dirty="0">
                <a:solidFill>
                  <a:srgbClr val="78A05E"/>
                </a:solidFill>
              </a:endParaRPr>
            </a:p>
          </p:txBody>
        </p:sp>
      </p:grpSp>
      <p:grpSp>
        <p:nvGrpSpPr>
          <p:cNvPr id="14" name="Skupina 13"/>
          <p:cNvGrpSpPr/>
          <p:nvPr/>
        </p:nvGrpSpPr>
        <p:grpSpPr>
          <a:xfrm>
            <a:off x="343823" y="3102444"/>
            <a:ext cx="2209800" cy="3608687"/>
            <a:chOff x="2209800" y="710686"/>
            <a:chExt cx="2209800" cy="3608687"/>
          </a:xfrm>
        </p:grpSpPr>
        <p:pic>
          <p:nvPicPr>
            <p:cNvPr id="11" name="Slika 10"/>
            <p:cNvPicPr>
              <a:picLocks noChangeAspect="1"/>
            </p:cNvPicPr>
            <p:nvPr/>
          </p:nvPicPr>
          <p:blipFill rotWithShape="1">
            <a:blip r:embed="rId6"/>
            <a:srcRect l="6666" r="8401"/>
            <a:stretch/>
          </p:blipFill>
          <p:spPr>
            <a:xfrm>
              <a:off x="2209800" y="710686"/>
              <a:ext cx="2209800" cy="3243370"/>
            </a:xfrm>
            <a:prstGeom prst="rect">
              <a:avLst/>
            </a:prstGeom>
            <a:ln>
              <a:solidFill>
                <a:schemeClr val="bg2">
                  <a:lumMod val="90000"/>
                </a:schemeClr>
              </a:solidFill>
            </a:ln>
          </p:spPr>
        </p:pic>
        <p:sp>
          <p:nvSpPr>
            <p:cNvPr id="13" name="Pravokotnik 12"/>
            <p:cNvSpPr/>
            <p:nvPr/>
          </p:nvSpPr>
          <p:spPr>
            <a:xfrm>
              <a:off x="2247900" y="3888486"/>
              <a:ext cx="2133600" cy="430887"/>
            </a:xfrm>
            <a:prstGeom prst="rect">
              <a:avLst/>
            </a:prstGeom>
          </p:spPr>
          <p:txBody>
            <a:bodyPr wrap="square">
              <a:spAutoFit/>
            </a:bodyPr>
            <a:lstStyle/>
            <a:p>
              <a:r>
                <a:rPr lang="fr-FR" sz="1100" dirty="0">
                  <a:solidFill>
                    <a:schemeClr val="accent2">
                      <a:lumMod val="50000"/>
                    </a:schemeClr>
                  </a:solidFill>
                </a:rPr>
                <a:t>"</a:t>
              </a:r>
              <a:r>
                <a:rPr lang="fr-FR" sz="1100" dirty="0" err="1">
                  <a:solidFill>
                    <a:schemeClr val="accent2">
                      <a:lumMod val="50000"/>
                    </a:schemeClr>
                  </a:solidFill>
                </a:rPr>
                <a:t>Analysis</a:t>
              </a:r>
              <a:r>
                <a:rPr lang="fr-FR" sz="1100" dirty="0">
                  <a:solidFill>
                    <a:schemeClr val="accent2">
                      <a:lumMod val="50000"/>
                    </a:schemeClr>
                  </a:solidFill>
                </a:rPr>
                <a:t> </a:t>
              </a:r>
              <a:r>
                <a:rPr lang="fr-FR" sz="1100" dirty="0" err="1">
                  <a:solidFill>
                    <a:schemeClr val="accent2">
                      <a:lumMod val="50000"/>
                    </a:schemeClr>
                  </a:solidFill>
                </a:rPr>
                <a:t>situs</a:t>
              </a:r>
              <a:r>
                <a:rPr lang="fr-FR" sz="1100" dirty="0">
                  <a:solidFill>
                    <a:schemeClr val="accent2">
                      <a:lumMod val="50000"/>
                    </a:schemeClr>
                  </a:solidFill>
                </a:rPr>
                <a:t>". Journal de l'École Polytechnique. </a:t>
              </a:r>
              <a:r>
                <a:rPr lang="fr-FR" sz="1100" dirty="0" smtClean="0">
                  <a:solidFill>
                    <a:schemeClr val="accent2">
                      <a:lumMod val="50000"/>
                    </a:schemeClr>
                  </a:solidFill>
                </a:rPr>
                <a:t>(</a:t>
              </a:r>
              <a:r>
                <a:rPr lang="sl-SI" sz="1100" dirty="0" smtClean="0">
                  <a:solidFill>
                    <a:schemeClr val="accent2">
                      <a:lumMod val="50000"/>
                    </a:schemeClr>
                  </a:solidFill>
                </a:rPr>
                <a:t>1895</a:t>
              </a:r>
              <a:r>
                <a:rPr lang="fr-FR" sz="1100" dirty="0" smtClean="0">
                  <a:solidFill>
                    <a:schemeClr val="accent2">
                      <a:lumMod val="50000"/>
                    </a:schemeClr>
                  </a:solidFill>
                </a:rPr>
                <a:t>)</a:t>
              </a:r>
              <a:r>
                <a:rPr lang="sl-SI" sz="1100" dirty="0" smtClean="0">
                  <a:solidFill>
                    <a:schemeClr val="accent2">
                      <a:lumMod val="50000"/>
                    </a:schemeClr>
                  </a:solidFill>
                </a:rPr>
                <a:t>,</a:t>
              </a:r>
              <a:r>
                <a:rPr lang="fr-FR" sz="1100" dirty="0" smtClean="0">
                  <a:solidFill>
                    <a:schemeClr val="accent2">
                      <a:lumMod val="50000"/>
                    </a:schemeClr>
                  </a:solidFill>
                </a:rPr>
                <a:t> </a:t>
              </a:r>
              <a:r>
                <a:rPr lang="fr-FR" sz="1100" dirty="0">
                  <a:solidFill>
                    <a:schemeClr val="accent2">
                      <a:lumMod val="50000"/>
                    </a:schemeClr>
                  </a:solidFill>
                </a:rPr>
                <a:t>1–123</a:t>
              </a:r>
              <a:endParaRPr lang="sl-SI" sz="1100" dirty="0">
                <a:solidFill>
                  <a:schemeClr val="accent2">
                    <a:lumMod val="50000"/>
                  </a:schemeClr>
                </a:solidFill>
              </a:endParaRPr>
            </a:p>
          </p:txBody>
        </p:sp>
      </p:grpSp>
      <mc:AlternateContent xmlns:mc="http://schemas.openxmlformats.org/markup-compatibility/2006" xmlns:a14="http://schemas.microsoft.com/office/drawing/2010/main">
        <mc:Choice Requires="a14">
          <p:sp>
            <p:nvSpPr>
              <p:cNvPr id="15" name="Pravokotnik 14"/>
              <p:cNvSpPr/>
              <p:nvPr/>
            </p:nvSpPr>
            <p:spPr>
              <a:xfrm>
                <a:off x="1820217" y="775503"/>
                <a:ext cx="4475285" cy="923330"/>
              </a:xfrm>
              <a:prstGeom prst="rect">
                <a:avLst/>
              </a:prstGeom>
            </p:spPr>
            <p:txBody>
              <a:bodyPr wrap="square">
                <a:spAutoFit/>
              </a:bodyPr>
              <a:lstStyle/>
              <a:p>
                <a:r>
                  <a:rPr lang="sl-SI" dirty="0" smtClean="0">
                    <a:solidFill>
                      <a:srgbClr val="78A05E"/>
                    </a:solidFill>
                  </a:rPr>
                  <a:t>Za poljuben </a:t>
                </a:r>
                <a:r>
                  <a:rPr lang="en-GB" dirty="0" smtClean="0">
                    <a:solidFill>
                      <a:srgbClr val="78A05E"/>
                    </a:solidFill>
                  </a:rPr>
                  <a:t>n-</a:t>
                </a:r>
                <a:r>
                  <a:rPr lang="en-GB" dirty="0" err="1" smtClean="0">
                    <a:solidFill>
                      <a:srgbClr val="78A05E"/>
                    </a:solidFill>
                  </a:rPr>
                  <a:t>razsežni</a:t>
                </a:r>
                <a:r>
                  <a:rPr lang="en-GB" dirty="0" smtClean="0">
                    <a:solidFill>
                      <a:srgbClr val="78A05E"/>
                    </a:solidFill>
                  </a:rPr>
                  <a:t> </a:t>
                </a:r>
                <a:r>
                  <a:rPr lang="en-GB" dirty="0">
                    <a:solidFill>
                      <a:srgbClr val="78A05E"/>
                    </a:solidFill>
                  </a:rPr>
                  <a:t>p</a:t>
                </a:r>
                <a:r>
                  <a:rPr lang="sl-SI" dirty="0" err="1">
                    <a:solidFill>
                      <a:srgbClr val="78A05E"/>
                    </a:solidFill>
                  </a:rPr>
                  <a:t>rostor</a:t>
                </a:r>
                <a:r>
                  <a:rPr lang="sl-SI" dirty="0">
                    <a:solidFill>
                      <a:srgbClr val="78A05E"/>
                    </a:solidFill>
                  </a:rPr>
                  <a:t> (mnogoterost</a:t>
                </a:r>
                <a:r>
                  <a:rPr lang="sl-SI" dirty="0" smtClean="0">
                    <a:solidFill>
                      <a:srgbClr val="78A05E"/>
                    </a:solidFill>
                  </a:rPr>
                  <a:t>) </a:t>
                </a:r>
                <a14:m>
                  <m:oMath xmlns:m="http://schemas.openxmlformats.org/officeDocument/2006/math">
                    <m:r>
                      <a:rPr lang="en-GB" i="1">
                        <a:solidFill>
                          <a:srgbClr val="78A05E"/>
                        </a:solidFill>
                        <a:latin typeface="Cambria Math" panose="02040503050406030204" pitchFamily="18" charset="0"/>
                      </a:rPr>
                      <m:t>𝐾</m:t>
                    </m:r>
                  </m:oMath>
                </a14:m>
                <a:r>
                  <a:rPr lang="en-GB" dirty="0" smtClean="0">
                    <a:solidFill>
                      <a:srgbClr val="78A05E"/>
                    </a:solidFill>
                  </a:rPr>
                  <a:t>, </a:t>
                </a:r>
                <a:r>
                  <a:rPr lang="en-GB" dirty="0" err="1">
                    <a:solidFill>
                      <a:srgbClr val="78A05E"/>
                    </a:solidFill>
                  </a:rPr>
                  <a:t>predstavljen</a:t>
                </a:r>
                <a:r>
                  <a:rPr lang="en-GB" dirty="0">
                    <a:solidFill>
                      <a:srgbClr val="78A05E"/>
                    </a:solidFill>
                  </a:rPr>
                  <a:t> </a:t>
                </a:r>
                <a:r>
                  <a:rPr lang="en-GB" dirty="0" err="1" smtClean="0">
                    <a:solidFill>
                      <a:srgbClr val="78A05E"/>
                    </a:solidFill>
                  </a:rPr>
                  <a:t>kot</a:t>
                </a:r>
                <a:r>
                  <a:rPr lang="sl-SI" dirty="0" smtClean="0">
                    <a:solidFill>
                      <a:srgbClr val="78A05E"/>
                    </a:solidFill>
                  </a:rPr>
                  <a:t> </a:t>
                </a:r>
                <a:r>
                  <a:rPr lang="en-GB" dirty="0" err="1">
                    <a:solidFill>
                      <a:srgbClr val="78A05E"/>
                    </a:solidFill>
                  </a:rPr>
                  <a:t>unija</a:t>
                </a:r>
                <a:r>
                  <a:rPr lang="sl-SI" dirty="0">
                    <a:solidFill>
                      <a:srgbClr val="78A05E"/>
                    </a:solidFill>
                  </a:rPr>
                  <a:t> </a:t>
                </a:r>
                <a:r>
                  <a:rPr lang="en-GB" dirty="0" err="1">
                    <a:solidFill>
                      <a:srgbClr val="78A05E"/>
                    </a:solidFill>
                  </a:rPr>
                  <a:t>pravilno</a:t>
                </a:r>
                <a:r>
                  <a:rPr lang="en-GB" dirty="0">
                    <a:solidFill>
                      <a:srgbClr val="78A05E"/>
                    </a:solidFill>
                  </a:rPr>
                  <a:t> </a:t>
                </a:r>
                <a:r>
                  <a:rPr lang="en-GB" dirty="0" err="1">
                    <a:solidFill>
                      <a:srgbClr val="78A05E"/>
                    </a:solidFill>
                  </a:rPr>
                  <a:t>zloženih</a:t>
                </a:r>
                <a:r>
                  <a:rPr lang="en-GB" dirty="0">
                    <a:solidFill>
                      <a:srgbClr val="78A05E"/>
                    </a:solidFill>
                  </a:rPr>
                  <a:t> </a:t>
                </a:r>
                <a:r>
                  <a:rPr lang="sl-SI" dirty="0">
                    <a:solidFill>
                      <a:srgbClr val="78A05E"/>
                    </a:solidFill>
                  </a:rPr>
                  <a:t>poliedrskih </a:t>
                </a:r>
                <a:r>
                  <a:rPr lang="sl-SI" dirty="0" smtClean="0">
                    <a:solidFill>
                      <a:srgbClr val="78A05E"/>
                    </a:solidFill>
                  </a:rPr>
                  <a:t>celic velja </a:t>
                </a:r>
                <a:endParaRPr lang="en-GB" dirty="0">
                  <a:solidFill>
                    <a:srgbClr val="78A05E"/>
                  </a:solidFill>
                </a:endParaRPr>
              </a:p>
            </p:txBody>
          </p:sp>
        </mc:Choice>
        <mc:Fallback xmlns="">
          <p:sp>
            <p:nvSpPr>
              <p:cNvPr id="15" name="Pravokotnik 14"/>
              <p:cNvSpPr>
                <a:spLocks noRot="1" noChangeAspect="1" noMove="1" noResize="1" noEditPoints="1" noAdjustHandles="1" noChangeArrowheads="1" noChangeShapeType="1" noTextEdit="1"/>
              </p:cNvSpPr>
              <p:nvPr/>
            </p:nvSpPr>
            <p:spPr>
              <a:xfrm>
                <a:off x="1820217" y="775503"/>
                <a:ext cx="4475285" cy="923330"/>
              </a:xfrm>
              <a:prstGeom prst="rect">
                <a:avLst/>
              </a:prstGeom>
              <a:blipFill>
                <a:blip r:embed="rId7"/>
                <a:stretch>
                  <a:fillRect l="-1226" t="-3289" r="-2044" b="-9211"/>
                </a:stretch>
              </a:blipFill>
            </p:spPr>
            <p:txBody>
              <a:bodyPr/>
              <a:lstStyle/>
              <a:p>
                <a:r>
                  <a:rPr lang="sl-SI">
                    <a:noFill/>
                  </a:rPr>
                  <a:t> </a:t>
                </a:r>
              </a:p>
            </p:txBody>
          </p:sp>
        </mc:Fallback>
      </mc:AlternateContent>
      <p:cxnSp>
        <p:nvCxnSpPr>
          <p:cNvPr id="5" name="Straight Connector 4"/>
          <p:cNvCxnSpPr/>
          <p:nvPr/>
        </p:nvCxnSpPr>
        <p:spPr>
          <a:xfrm flipH="1">
            <a:off x="3590865" y="4711848"/>
            <a:ext cx="0" cy="64008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47797" y="4722267"/>
            <a:ext cx="0" cy="64008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590865" y="5351928"/>
            <a:ext cx="2156931"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82155" y="4711848"/>
            <a:ext cx="2156931"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Slika 15"/>
          <p:cNvPicPr>
            <a:picLocks noChangeAspect="1"/>
          </p:cNvPicPr>
          <p:nvPr/>
        </p:nvPicPr>
        <p:blipFill>
          <a:blip r:embed="rId8"/>
          <a:stretch>
            <a:fillRect/>
          </a:stretch>
        </p:blipFill>
        <p:spPr>
          <a:xfrm>
            <a:off x="3612792" y="4744005"/>
            <a:ext cx="2120318" cy="578043"/>
          </a:xfrm>
          <a:prstGeom prst="rect">
            <a:avLst/>
          </a:prstGeom>
          <a:ln>
            <a:noFill/>
          </a:ln>
        </p:spPr>
      </p:pic>
      <p:sp>
        <p:nvSpPr>
          <p:cNvPr id="41" name="Pravokotnik 40"/>
          <p:cNvSpPr/>
          <p:nvPr/>
        </p:nvSpPr>
        <p:spPr>
          <a:xfrm>
            <a:off x="533400" y="4929332"/>
            <a:ext cx="7380665" cy="182880"/>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Pravokotnik 16"/>
          <p:cNvSpPr/>
          <p:nvPr/>
        </p:nvSpPr>
        <p:spPr>
          <a:xfrm>
            <a:off x="5410200" y="4575805"/>
            <a:ext cx="3429000" cy="182880"/>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0442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0"/>
                            </p:stCondLst>
                            <p:childTnLst>
                              <p:par>
                                <p:cTn id="47" presetID="6" presetClass="emph" presetSubtype="0" fill="hold" nodeType="afterEffect">
                                  <p:stCondLst>
                                    <p:cond delay="0"/>
                                  </p:stCondLst>
                                  <p:childTnLst>
                                    <p:animScale>
                                      <p:cBhvr>
                                        <p:cTn id="48" dur="2000" fill="hold"/>
                                        <p:tgtEl>
                                          <p:spTgt spid="16"/>
                                        </p:tgtEl>
                                      </p:cBhvr>
                                      <p:by x="400000" y="4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5" grpId="0"/>
      <p:bldP spid="41"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2759"/>
            <a:ext cx="7162801" cy="369332"/>
          </a:xfrm>
          <a:prstGeom prst="rect">
            <a:avLst/>
          </a:prstGeom>
          <a:noFill/>
        </p:spPr>
        <p:txBody>
          <a:bodyPr wrap="square" rtlCol="0">
            <a:spAutoFit/>
          </a:bodyPr>
          <a:lstStyle/>
          <a:p>
            <a:r>
              <a:rPr lang="sl-SI" b="1" dirty="0" smtClean="0">
                <a:solidFill>
                  <a:srgbClr val="78A05E"/>
                </a:solidFill>
              </a:rPr>
              <a:t>ZAČETEK 20. STOLETJA – </a:t>
            </a:r>
            <a:r>
              <a:rPr lang="en-US" b="1" dirty="0" smtClean="0">
                <a:solidFill>
                  <a:srgbClr val="78A05E"/>
                </a:solidFill>
              </a:rPr>
              <a:t>KOMBINATOR</a:t>
            </a:r>
            <a:r>
              <a:rPr lang="sl-SI" b="1" dirty="0" smtClean="0">
                <a:solidFill>
                  <a:srgbClr val="78A05E"/>
                </a:solidFill>
              </a:rPr>
              <a:t>IČ</a:t>
            </a:r>
            <a:r>
              <a:rPr lang="en-US" b="1" dirty="0" smtClean="0">
                <a:solidFill>
                  <a:srgbClr val="78A05E"/>
                </a:solidFill>
              </a:rPr>
              <a:t>N</a:t>
            </a:r>
            <a:r>
              <a:rPr lang="sl-SI" b="1" dirty="0" smtClean="0">
                <a:solidFill>
                  <a:srgbClr val="78A05E"/>
                </a:solidFill>
              </a:rPr>
              <a:t>A </a:t>
            </a:r>
            <a:r>
              <a:rPr lang="en-US" b="1" dirty="0" err="1" smtClean="0">
                <a:solidFill>
                  <a:srgbClr val="78A05E"/>
                </a:solidFill>
              </a:rPr>
              <a:t>TOPOLOGIJ</a:t>
            </a:r>
            <a:r>
              <a:rPr lang="sl-SI" b="1" dirty="0" smtClean="0">
                <a:solidFill>
                  <a:srgbClr val="78A05E"/>
                </a:solidFill>
              </a:rPr>
              <a:t>A</a:t>
            </a:r>
            <a:endParaRPr lang="sl-SI" b="1" dirty="0">
              <a:solidFill>
                <a:srgbClr val="78A05E"/>
              </a:solidFill>
            </a:endParaRPr>
          </a:p>
        </p:txBody>
      </p:sp>
      <p:sp>
        <p:nvSpPr>
          <p:cNvPr id="5" name="TextBox 4"/>
          <p:cNvSpPr txBox="1"/>
          <p:nvPr/>
        </p:nvSpPr>
        <p:spPr>
          <a:xfrm>
            <a:off x="228700" y="1899499"/>
            <a:ext cx="8317599" cy="369332"/>
          </a:xfrm>
          <a:prstGeom prst="rect">
            <a:avLst/>
          </a:prstGeom>
          <a:solidFill>
            <a:schemeClr val="bg1">
              <a:alpha val="56000"/>
            </a:schemeClr>
          </a:solidFill>
        </p:spPr>
        <p:txBody>
          <a:bodyPr wrap="square" rtlCol="0">
            <a:spAutoFit/>
          </a:bodyPr>
          <a:lstStyle/>
          <a:p>
            <a:r>
              <a:rPr lang="sl-SI" dirty="0" smtClean="0">
                <a:solidFill>
                  <a:srgbClr val="78A05E"/>
                </a:solidFill>
              </a:rPr>
              <a:t>Cilj: </a:t>
            </a:r>
            <a:r>
              <a:rPr lang="en-GB" dirty="0" err="1" smtClean="0">
                <a:solidFill>
                  <a:srgbClr val="78A05E"/>
                </a:solidFill>
              </a:rPr>
              <a:t>konzistenten</a:t>
            </a:r>
            <a:r>
              <a:rPr lang="en-GB" dirty="0" smtClean="0">
                <a:solidFill>
                  <a:srgbClr val="78A05E"/>
                </a:solidFill>
              </a:rPr>
              <a:t> </a:t>
            </a:r>
            <a:r>
              <a:rPr lang="sl-SI" dirty="0" smtClean="0">
                <a:solidFill>
                  <a:srgbClr val="78A05E"/>
                </a:solidFill>
              </a:rPr>
              <a:t>izračun števila in tipa lukenj, zlasti v visokodimenzionalnih prostorih.</a:t>
            </a:r>
            <a:endParaRPr lang="sl-SI" dirty="0">
              <a:solidFill>
                <a:srgbClr val="78A05E"/>
              </a:solidFill>
            </a:endParaRPr>
          </a:p>
        </p:txBody>
      </p:sp>
      <p:sp>
        <p:nvSpPr>
          <p:cNvPr id="25" name="TextBox 24"/>
          <p:cNvSpPr txBox="1"/>
          <p:nvPr/>
        </p:nvSpPr>
        <p:spPr>
          <a:xfrm>
            <a:off x="228600" y="2365030"/>
            <a:ext cx="7277551" cy="646331"/>
          </a:xfrm>
          <a:prstGeom prst="rect">
            <a:avLst/>
          </a:prstGeom>
          <a:noFill/>
        </p:spPr>
        <p:txBody>
          <a:bodyPr wrap="square" rtlCol="0">
            <a:spAutoFit/>
          </a:bodyPr>
          <a:lstStyle/>
          <a:p>
            <a:r>
              <a:rPr lang="sl-SI" dirty="0" smtClean="0">
                <a:solidFill>
                  <a:srgbClr val="78A05E"/>
                </a:solidFill>
              </a:rPr>
              <a:t>Ideja: dve sklenjeni krivulji / ploskvi / k-</a:t>
            </a:r>
            <a:r>
              <a:rPr lang="sl-SI" dirty="0" err="1" smtClean="0">
                <a:solidFill>
                  <a:srgbClr val="78A05E"/>
                </a:solidFill>
              </a:rPr>
              <a:t>podmnogoterosti</a:t>
            </a:r>
            <a:r>
              <a:rPr lang="sl-SI" dirty="0" smtClean="0">
                <a:solidFill>
                  <a:srgbClr val="78A05E"/>
                </a:solidFill>
              </a:rPr>
              <a:t> sta ekvivalentni (</a:t>
            </a:r>
            <a:r>
              <a:rPr lang="en-US" dirty="0" smtClean="0">
                <a:solidFill>
                  <a:srgbClr val="78A05E"/>
                </a:solidFill>
              </a:rPr>
              <a:t>‘</a:t>
            </a:r>
            <a:r>
              <a:rPr lang="en-US" dirty="0" err="1" smtClean="0">
                <a:solidFill>
                  <a:srgbClr val="78A05E"/>
                </a:solidFill>
              </a:rPr>
              <a:t>homologni</a:t>
            </a:r>
            <a:r>
              <a:rPr lang="en-US" dirty="0" smtClean="0">
                <a:solidFill>
                  <a:srgbClr val="78A05E"/>
                </a:solidFill>
              </a:rPr>
              <a:t>’)</a:t>
            </a:r>
            <a:r>
              <a:rPr lang="sl-SI" dirty="0" smtClean="0">
                <a:solidFill>
                  <a:srgbClr val="78A05E"/>
                </a:solidFill>
              </a:rPr>
              <a:t>, če skupaj oklepata neko ploskev/telo/</a:t>
            </a:r>
            <a:r>
              <a:rPr lang="en-US" dirty="0" smtClean="0">
                <a:solidFill>
                  <a:srgbClr val="78A05E"/>
                </a:solidFill>
              </a:rPr>
              <a:t>(</a:t>
            </a:r>
            <a:r>
              <a:rPr lang="en-US" dirty="0" err="1" smtClean="0">
                <a:solidFill>
                  <a:srgbClr val="78A05E"/>
                </a:solidFill>
              </a:rPr>
              <a:t>k+1</a:t>
            </a:r>
            <a:r>
              <a:rPr lang="en-US" dirty="0" smtClean="0">
                <a:solidFill>
                  <a:srgbClr val="78A05E"/>
                </a:solidFill>
              </a:rPr>
              <a:t>)-</a:t>
            </a:r>
            <a:r>
              <a:rPr lang="en-US" dirty="0" err="1" smtClean="0">
                <a:solidFill>
                  <a:srgbClr val="78A05E"/>
                </a:solidFill>
              </a:rPr>
              <a:t>podmnogoterost</a:t>
            </a:r>
            <a:r>
              <a:rPr lang="en-US" dirty="0" smtClean="0">
                <a:solidFill>
                  <a:srgbClr val="78A05E"/>
                </a:solidFill>
              </a:rPr>
              <a:t>. </a:t>
            </a:r>
            <a:endParaRPr lang="sl-SI" dirty="0">
              <a:solidFill>
                <a:srgbClr val="78A05E"/>
              </a:solidFill>
            </a:endParaRPr>
          </a:p>
        </p:txBody>
      </p:sp>
      <p:sp>
        <p:nvSpPr>
          <p:cNvPr id="22" name="Rectangle 21"/>
          <p:cNvSpPr/>
          <p:nvPr/>
        </p:nvSpPr>
        <p:spPr>
          <a:xfrm>
            <a:off x="650559" y="3267269"/>
            <a:ext cx="3804483" cy="2199598"/>
          </a:xfrm>
          <a:prstGeom prst="rect">
            <a:avLst/>
          </a:prstGeom>
          <a:solidFill>
            <a:schemeClr val="accent1">
              <a:lumMod val="20000"/>
              <a:lumOff val="8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Rectangle 23"/>
          <p:cNvSpPr/>
          <p:nvPr/>
        </p:nvSpPr>
        <p:spPr>
          <a:xfrm>
            <a:off x="2933249" y="4009799"/>
            <a:ext cx="760897" cy="733199"/>
          </a:xfrm>
          <a:prstGeom prst="rect">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Freeform 25"/>
          <p:cNvSpPr/>
          <p:nvPr/>
        </p:nvSpPr>
        <p:spPr>
          <a:xfrm>
            <a:off x="755925" y="3383867"/>
            <a:ext cx="2093348" cy="1937775"/>
          </a:xfrm>
          <a:custGeom>
            <a:avLst/>
            <a:gdLst>
              <a:gd name="connsiteX0" fmla="*/ 236054 w 2098475"/>
              <a:gd name="connsiteY0" fmla="*/ 127787 h 1822751"/>
              <a:gd name="connsiteX1" fmla="*/ 1650184 w 2098475"/>
              <a:gd name="connsiteY1" fmla="*/ 63991 h 1822751"/>
              <a:gd name="connsiteX2" fmla="*/ 2054221 w 2098475"/>
              <a:gd name="connsiteY2" fmla="*/ 1148512 h 1822751"/>
              <a:gd name="connsiteX3" fmla="*/ 757049 w 2098475"/>
              <a:gd name="connsiteY3" fmla="*/ 1818363 h 1822751"/>
              <a:gd name="connsiteX4" fmla="*/ 34035 w 2098475"/>
              <a:gd name="connsiteY4" fmla="*/ 1371796 h 1822751"/>
              <a:gd name="connsiteX5" fmla="*/ 129728 w 2098475"/>
              <a:gd name="connsiteY5" fmla="*/ 138419 h 1822751"/>
              <a:gd name="connsiteX6" fmla="*/ 236054 w 2098475"/>
              <a:gd name="connsiteY6" fmla="*/ 127787 h 1822751"/>
              <a:gd name="connsiteX0" fmla="*/ 248093 w 2110514"/>
              <a:gd name="connsiteY0" fmla="*/ 178969 h 1873933"/>
              <a:gd name="connsiteX1" fmla="*/ 1662223 w 2110514"/>
              <a:gd name="connsiteY1" fmla="*/ 115173 h 1873933"/>
              <a:gd name="connsiteX2" fmla="*/ 2066260 w 2110514"/>
              <a:gd name="connsiteY2" fmla="*/ 1199694 h 1873933"/>
              <a:gd name="connsiteX3" fmla="*/ 769088 w 2110514"/>
              <a:gd name="connsiteY3" fmla="*/ 1869545 h 1873933"/>
              <a:gd name="connsiteX4" fmla="*/ 46074 w 2110514"/>
              <a:gd name="connsiteY4" fmla="*/ 1422978 h 1873933"/>
              <a:gd name="connsiteX5" fmla="*/ 248093 w 2110514"/>
              <a:gd name="connsiteY5" fmla="*/ 178969 h 1873933"/>
              <a:gd name="connsiteX0" fmla="*/ 248093 w 2072043"/>
              <a:gd name="connsiteY0" fmla="*/ 178969 h 1988750"/>
              <a:gd name="connsiteX1" fmla="*/ 1662223 w 2072043"/>
              <a:gd name="connsiteY1" fmla="*/ 115173 h 1988750"/>
              <a:gd name="connsiteX2" fmla="*/ 2066260 w 2072043"/>
              <a:gd name="connsiteY2" fmla="*/ 1199694 h 1988750"/>
              <a:gd name="connsiteX3" fmla="*/ 1442484 w 2072043"/>
              <a:gd name="connsiteY3" fmla="*/ 1937728 h 1988750"/>
              <a:gd name="connsiteX4" fmla="*/ 769088 w 2072043"/>
              <a:gd name="connsiteY4" fmla="*/ 1869545 h 1988750"/>
              <a:gd name="connsiteX5" fmla="*/ 46074 w 2072043"/>
              <a:gd name="connsiteY5" fmla="*/ 1422978 h 1988750"/>
              <a:gd name="connsiteX6" fmla="*/ 248093 w 2072043"/>
              <a:gd name="connsiteY6" fmla="*/ 178969 h 1988750"/>
              <a:gd name="connsiteX0" fmla="*/ 248093 w 2109268"/>
              <a:gd name="connsiteY0" fmla="*/ 178969 h 1954580"/>
              <a:gd name="connsiteX1" fmla="*/ 1662223 w 2109268"/>
              <a:gd name="connsiteY1" fmla="*/ 115173 h 1954580"/>
              <a:gd name="connsiteX2" fmla="*/ 2066260 w 2109268"/>
              <a:gd name="connsiteY2" fmla="*/ 1199694 h 1954580"/>
              <a:gd name="connsiteX3" fmla="*/ 2027275 w 2109268"/>
              <a:gd name="connsiteY3" fmla="*/ 1788872 h 1954580"/>
              <a:gd name="connsiteX4" fmla="*/ 1442484 w 2109268"/>
              <a:gd name="connsiteY4" fmla="*/ 1937728 h 1954580"/>
              <a:gd name="connsiteX5" fmla="*/ 769088 w 2109268"/>
              <a:gd name="connsiteY5" fmla="*/ 1869545 h 1954580"/>
              <a:gd name="connsiteX6" fmla="*/ 46074 w 2109268"/>
              <a:gd name="connsiteY6" fmla="*/ 1422978 h 1954580"/>
              <a:gd name="connsiteX7" fmla="*/ 248093 w 2109268"/>
              <a:gd name="connsiteY7" fmla="*/ 178969 h 1954580"/>
              <a:gd name="connsiteX0" fmla="*/ 248093 w 2093348"/>
              <a:gd name="connsiteY0" fmla="*/ 178969 h 1937775"/>
              <a:gd name="connsiteX1" fmla="*/ 1662223 w 2093348"/>
              <a:gd name="connsiteY1" fmla="*/ 115173 h 1937775"/>
              <a:gd name="connsiteX2" fmla="*/ 2066260 w 2093348"/>
              <a:gd name="connsiteY2" fmla="*/ 1199694 h 1937775"/>
              <a:gd name="connsiteX3" fmla="*/ 2027275 w 2093348"/>
              <a:gd name="connsiteY3" fmla="*/ 1788872 h 1937775"/>
              <a:gd name="connsiteX4" fmla="*/ 1676400 w 2093348"/>
              <a:gd name="connsiteY4" fmla="*/ 1629383 h 1937775"/>
              <a:gd name="connsiteX5" fmla="*/ 1442484 w 2093348"/>
              <a:gd name="connsiteY5" fmla="*/ 1937728 h 1937775"/>
              <a:gd name="connsiteX6" fmla="*/ 769088 w 2093348"/>
              <a:gd name="connsiteY6" fmla="*/ 1869545 h 1937775"/>
              <a:gd name="connsiteX7" fmla="*/ 46074 w 2093348"/>
              <a:gd name="connsiteY7" fmla="*/ 1422978 h 1937775"/>
              <a:gd name="connsiteX8" fmla="*/ 248093 w 2093348"/>
              <a:gd name="connsiteY8" fmla="*/ 178969 h 193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48" h="1937775">
                <a:moveTo>
                  <a:pt x="248093" y="178969"/>
                </a:moveTo>
                <a:cubicBezTo>
                  <a:pt x="517451" y="-38998"/>
                  <a:pt x="1359195" y="-54948"/>
                  <a:pt x="1662223" y="115173"/>
                </a:cubicBezTo>
                <a:cubicBezTo>
                  <a:pt x="1965251" y="285294"/>
                  <a:pt x="2005418" y="920744"/>
                  <a:pt x="2066260" y="1199694"/>
                </a:cubicBezTo>
                <a:cubicBezTo>
                  <a:pt x="2127102" y="1478644"/>
                  <a:pt x="2072759" y="1672955"/>
                  <a:pt x="2027275" y="1788872"/>
                </a:cubicBezTo>
                <a:cubicBezTo>
                  <a:pt x="1981791" y="1904789"/>
                  <a:pt x="1773865" y="1604574"/>
                  <a:pt x="1676400" y="1629383"/>
                </a:cubicBezTo>
                <a:cubicBezTo>
                  <a:pt x="1578935" y="1654192"/>
                  <a:pt x="1613196" y="1942003"/>
                  <a:pt x="1442484" y="1937728"/>
                </a:cubicBezTo>
                <a:cubicBezTo>
                  <a:pt x="1271772" y="1933453"/>
                  <a:pt x="1001823" y="1955337"/>
                  <a:pt x="769088" y="1869545"/>
                </a:cubicBezTo>
                <a:cubicBezTo>
                  <a:pt x="536353" y="1783753"/>
                  <a:pt x="150627" y="1702969"/>
                  <a:pt x="46074" y="1422978"/>
                </a:cubicBezTo>
                <a:cubicBezTo>
                  <a:pt x="-40759" y="1141215"/>
                  <a:pt x="-21265" y="396936"/>
                  <a:pt x="248093" y="17896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7" name="Freeform 26"/>
          <p:cNvSpPr/>
          <p:nvPr/>
        </p:nvSpPr>
        <p:spPr>
          <a:xfrm>
            <a:off x="1035471" y="3535113"/>
            <a:ext cx="1474045" cy="1381291"/>
          </a:xfrm>
          <a:custGeom>
            <a:avLst/>
            <a:gdLst>
              <a:gd name="connsiteX0" fmla="*/ 173178 w 885680"/>
              <a:gd name="connsiteY0" fmla="*/ 399108 h 1006107"/>
              <a:gd name="connsiteX1" fmla="*/ 98750 w 885680"/>
              <a:gd name="connsiteY1" fmla="*/ 920104 h 1006107"/>
              <a:gd name="connsiteX2" fmla="*/ 683540 w 885680"/>
              <a:gd name="connsiteY2" fmla="*/ 962634 h 1006107"/>
              <a:gd name="connsiteX3" fmla="*/ 885559 w 885680"/>
              <a:gd name="connsiteY3" fmla="*/ 484169 h 1006107"/>
              <a:gd name="connsiteX4" fmla="*/ 662275 w 885680"/>
              <a:gd name="connsiteY4" fmla="*/ 26969 h 1006107"/>
              <a:gd name="connsiteX5" fmla="*/ 3057 w 885680"/>
              <a:gd name="connsiteY5" fmla="*/ 80131 h 1006107"/>
              <a:gd name="connsiteX6" fmla="*/ 407094 w 885680"/>
              <a:gd name="connsiteY6" fmla="*/ 303415 h 1006107"/>
              <a:gd name="connsiteX7" fmla="*/ 173178 w 885680"/>
              <a:gd name="connsiteY7" fmla="*/ 399108 h 1006107"/>
              <a:gd name="connsiteX0" fmla="*/ 106008 w 818510"/>
              <a:gd name="connsiteY0" fmla="*/ 377167 h 984166"/>
              <a:gd name="connsiteX1" fmla="*/ 31580 w 818510"/>
              <a:gd name="connsiteY1" fmla="*/ 898163 h 984166"/>
              <a:gd name="connsiteX2" fmla="*/ 616370 w 818510"/>
              <a:gd name="connsiteY2" fmla="*/ 940693 h 984166"/>
              <a:gd name="connsiteX3" fmla="*/ 818389 w 818510"/>
              <a:gd name="connsiteY3" fmla="*/ 462228 h 984166"/>
              <a:gd name="connsiteX4" fmla="*/ 595105 w 818510"/>
              <a:gd name="connsiteY4" fmla="*/ 5028 h 984166"/>
              <a:gd name="connsiteX5" fmla="*/ 516076 w 818510"/>
              <a:gd name="connsiteY5" fmla="*/ 221975 h 984166"/>
              <a:gd name="connsiteX6" fmla="*/ 339924 w 818510"/>
              <a:gd name="connsiteY6" fmla="*/ 281474 h 984166"/>
              <a:gd name="connsiteX7" fmla="*/ 106008 w 818510"/>
              <a:gd name="connsiteY7" fmla="*/ 377167 h 984166"/>
              <a:gd name="connsiteX0" fmla="*/ 107706 w 820760"/>
              <a:gd name="connsiteY0" fmla="*/ 377167 h 1013216"/>
              <a:gd name="connsiteX1" fmla="*/ 33278 w 820760"/>
              <a:gd name="connsiteY1" fmla="*/ 898163 h 1013216"/>
              <a:gd name="connsiteX2" fmla="*/ 641749 w 820760"/>
              <a:gd name="connsiteY2" fmla="*/ 979689 h 1013216"/>
              <a:gd name="connsiteX3" fmla="*/ 820087 w 820760"/>
              <a:gd name="connsiteY3" fmla="*/ 462228 h 1013216"/>
              <a:gd name="connsiteX4" fmla="*/ 596803 w 820760"/>
              <a:gd name="connsiteY4" fmla="*/ 5028 h 1013216"/>
              <a:gd name="connsiteX5" fmla="*/ 517774 w 820760"/>
              <a:gd name="connsiteY5" fmla="*/ 221975 h 1013216"/>
              <a:gd name="connsiteX6" fmla="*/ 341622 w 820760"/>
              <a:gd name="connsiteY6" fmla="*/ 281474 h 1013216"/>
              <a:gd name="connsiteX7" fmla="*/ 107706 w 820760"/>
              <a:gd name="connsiteY7" fmla="*/ 377167 h 101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60" h="1013216">
                <a:moveTo>
                  <a:pt x="107706" y="377167"/>
                </a:moveTo>
                <a:cubicBezTo>
                  <a:pt x="56315" y="479949"/>
                  <a:pt x="-55729" y="797743"/>
                  <a:pt x="33278" y="898163"/>
                </a:cubicBezTo>
                <a:cubicBezTo>
                  <a:pt x="122285" y="998583"/>
                  <a:pt x="510614" y="1052345"/>
                  <a:pt x="641749" y="979689"/>
                </a:cubicBezTo>
                <a:cubicBezTo>
                  <a:pt x="772884" y="907033"/>
                  <a:pt x="827578" y="624671"/>
                  <a:pt x="820087" y="462228"/>
                </a:cubicBezTo>
                <a:cubicBezTo>
                  <a:pt x="812596" y="299785"/>
                  <a:pt x="647189" y="45070"/>
                  <a:pt x="596803" y="5028"/>
                </a:cubicBezTo>
                <a:cubicBezTo>
                  <a:pt x="546418" y="-35014"/>
                  <a:pt x="560304" y="175901"/>
                  <a:pt x="517774" y="221975"/>
                </a:cubicBezTo>
                <a:cubicBezTo>
                  <a:pt x="475244" y="268049"/>
                  <a:pt x="409967" y="255609"/>
                  <a:pt x="341622" y="281474"/>
                </a:cubicBezTo>
                <a:cubicBezTo>
                  <a:pt x="273277" y="307339"/>
                  <a:pt x="159097" y="274385"/>
                  <a:pt x="107706" y="377167"/>
                </a:cubicBezTo>
                <a:close/>
              </a:path>
            </a:pathLst>
          </a:cu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Rectangle 22"/>
          <p:cNvSpPr/>
          <p:nvPr/>
        </p:nvSpPr>
        <p:spPr>
          <a:xfrm>
            <a:off x="1411456" y="4009799"/>
            <a:ext cx="760897" cy="733199"/>
          </a:xfrm>
          <a:prstGeom prst="rect">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 name="TextBox 28"/>
          <p:cNvSpPr txBox="1"/>
          <p:nvPr/>
        </p:nvSpPr>
        <p:spPr>
          <a:xfrm>
            <a:off x="618321" y="5618387"/>
            <a:ext cx="6019800" cy="646331"/>
          </a:xfrm>
          <a:prstGeom prst="rect">
            <a:avLst/>
          </a:prstGeom>
          <a:noFill/>
        </p:spPr>
        <p:txBody>
          <a:bodyPr wrap="square" rtlCol="0">
            <a:spAutoFit/>
          </a:bodyPr>
          <a:lstStyle/>
          <a:p>
            <a:r>
              <a:rPr lang="sl-SI" dirty="0" smtClean="0">
                <a:solidFill>
                  <a:srgbClr val="78A05E"/>
                </a:solidFill>
              </a:rPr>
              <a:t>Število </a:t>
            </a:r>
            <a:r>
              <a:rPr lang="en-US" dirty="0" smtClean="0">
                <a:solidFill>
                  <a:srgbClr val="78A05E"/>
                </a:solidFill>
              </a:rPr>
              <a:t>k-</a:t>
            </a:r>
            <a:r>
              <a:rPr lang="en-US" dirty="0" err="1" smtClean="0">
                <a:solidFill>
                  <a:srgbClr val="78A05E"/>
                </a:solidFill>
              </a:rPr>
              <a:t>dimenzionalnih</a:t>
            </a:r>
            <a:r>
              <a:rPr lang="en-US" dirty="0" smtClean="0">
                <a:solidFill>
                  <a:srgbClr val="78A05E"/>
                </a:solidFill>
              </a:rPr>
              <a:t> </a:t>
            </a:r>
            <a:r>
              <a:rPr lang="sl-SI" dirty="0" smtClean="0">
                <a:solidFill>
                  <a:srgbClr val="78A05E"/>
                </a:solidFill>
              </a:rPr>
              <a:t>lukenj ustreza številu neodvisnih  sklenjenih </a:t>
            </a:r>
            <a:r>
              <a:rPr lang="en-US" dirty="0" smtClean="0">
                <a:solidFill>
                  <a:srgbClr val="78A05E"/>
                </a:solidFill>
              </a:rPr>
              <a:t>(k-1)-</a:t>
            </a:r>
            <a:r>
              <a:rPr lang="en-US" dirty="0" err="1" smtClean="0">
                <a:solidFill>
                  <a:srgbClr val="78A05E"/>
                </a:solidFill>
              </a:rPr>
              <a:t>podmnogoterosti</a:t>
            </a:r>
            <a:r>
              <a:rPr lang="en-US" dirty="0" smtClean="0">
                <a:solidFill>
                  <a:srgbClr val="78A05E"/>
                </a:solidFill>
              </a:rPr>
              <a:t> (</a:t>
            </a:r>
            <a:r>
              <a:rPr lang="en-US" dirty="0" err="1" smtClean="0">
                <a:solidFill>
                  <a:srgbClr val="78A05E"/>
                </a:solidFill>
              </a:rPr>
              <a:t>tj</a:t>
            </a:r>
            <a:r>
              <a:rPr lang="en-US" dirty="0" smtClean="0">
                <a:solidFill>
                  <a:srgbClr val="78A05E"/>
                </a:solidFill>
              </a:rPr>
              <a:t>. </a:t>
            </a:r>
            <a:r>
              <a:rPr lang="en-US" dirty="0" err="1" smtClean="0">
                <a:solidFill>
                  <a:srgbClr val="78A05E"/>
                </a:solidFill>
              </a:rPr>
              <a:t>velikosti</a:t>
            </a:r>
            <a:r>
              <a:rPr lang="en-US" dirty="0" smtClean="0">
                <a:solidFill>
                  <a:srgbClr val="78A05E"/>
                </a:solidFill>
              </a:rPr>
              <a:t> </a:t>
            </a:r>
            <a:r>
              <a:rPr lang="en-US" dirty="0" err="1" smtClean="0">
                <a:solidFill>
                  <a:srgbClr val="78A05E"/>
                </a:solidFill>
              </a:rPr>
              <a:t>baze</a:t>
            </a:r>
            <a:r>
              <a:rPr lang="en-US" dirty="0" smtClean="0">
                <a:solidFill>
                  <a:srgbClr val="78A05E"/>
                </a:solidFill>
              </a:rPr>
              <a:t>)</a:t>
            </a:r>
            <a:r>
              <a:rPr lang="sl-SI" dirty="0" smtClean="0">
                <a:solidFill>
                  <a:srgbClr val="78A05E"/>
                </a:solidFill>
              </a:rPr>
              <a:t>,…</a:t>
            </a:r>
            <a:endParaRPr lang="sl-SI" dirty="0">
              <a:solidFill>
                <a:srgbClr val="78A05E"/>
              </a:solidFill>
            </a:endParaRPr>
          </a:p>
        </p:txBody>
      </p:sp>
      <p:sp>
        <p:nvSpPr>
          <p:cNvPr id="30" name="TextBox 29"/>
          <p:cNvSpPr txBox="1"/>
          <p:nvPr/>
        </p:nvSpPr>
        <p:spPr>
          <a:xfrm>
            <a:off x="4648200" y="3657600"/>
            <a:ext cx="3048001" cy="923330"/>
          </a:xfrm>
          <a:prstGeom prst="rect">
            <a:avLst/>
          </a:prstGeom>
          <a:noFill/>
        </p:spPr>
        <p:txBody>
          <a:bodyPr wrap="square" rtlCol="0">
            <a:spAutoFit/>
          </a:bodyPr>
          <a:lstStyle/>
          <a:p>
            <a:r>
              <a:rPr lang="sl-SI" dirty="0" smtClean="0">
                <a:solidFill>
                  <a:srgbClr val="78A05E"/>
                </a:solidFill>
              </a:rPr>
              <a:t>Ekvivalenčne (homološke) razrede je</a:t>
            </a:r>
            <a:r>
              <a:rPr lang="en-US" dirty="0" smtClean="0">
                <a:solidFill>
                  <a:srgbClr val="78A05E"/>
                </a:solidFill>
              </a:rPr>
              <a:t> </a:t>
            </a:r>
            <a:r>
              <a:rPr lang="sl-SI" dirty="0" smtClean="0">
                <a:solidFill>
                  <a:srgbClr val="78A05E"/>
                </a:solidFill>
              </a:rPr>
              <a:t>mogoče </a:t>
            </a:r>
            <a:r>
              <a:rPr lang="en-US" dirty="0" smtClean="0">
                <a:solidFill>
                  <a:srgbClr val="78A05E"/>
                </a:solidFill>
              </a:rPr>
              <a:t>‘</a:t>
            </a:r>
            <a:r>
              <a:rPr lang="sl-SI" dirty="0" smtClean="0">
                <a:solidFill>
                  <a:srgbClr val="78A05E"/>
                </a:solidFill>
              </a:rPr>
              <a:t>seštevati</a:t>
            </a:r>
            <a:r>
              <a:rPr lang="en-US" dirty="0" smtClean="0">
                <a:solidFill>
                  <a:srgbClr val="78A05E"/>
                </a:solidFill>
              </a:rPr>
              <a:t>’ in </a:t>
            </a:r>
            <a:r>
              <a:rPr lang="en-US" dirty="0" err="1" smtClean="0">
                <a:solidFill>
                  <a:srgbClr val="78A05E"/>
                </a:solidFill>
              </a:rPr>
              <a:t>tako</a:t>
            </a:r>
            <a:r>
              <a:rPr lang="en-US" dirty="0" smtClean="0">
                <a:solidFill>
                  <a:srgbClr val="78A05E"/>
                </a:solidFill>
              </a:rPr>
              <a:t> </a:t>
            </a:r>
            <a:r>
              <a:rPr lang="en-US" dirty="0" err="1" smtClean="0">
                <a:solidFill>
                  <a:srgbClr val="78A05E"/>
                </a:solidFill>
              </a:rPr>
              <a:t>dobiti</a:t>
            </a:r>
            <a:r>
              <a:rPr lang="en-US" dirty="0" smtClean="0">
                <a:solidFill>
                  <a:srgbClr val="78A05E"/>
                </a:solidFill>
              </a:rPr>
              <a:t> </a:t>
            </a:r>
            <a:r>
              <a:rPr lang="en-US" dirty="0" err="1" smtClean="0">
                <a:solidFill>
                  <a:srgbClr val="78A05E"/>
                </a:solidFill>
              </a:rPr>
              <a:t>nove</a:t>
            </a:r>
            <a:r>
              <a:rPr lang="en-US" dirty="0" smtClean="0">
                <a:solidFill>
                  <a:srgbClr val="78A05E"/>
                </a:solidFill>
              </a:rPr>
              <a:t> </a:t>
            </a:r>
            <a:r>
              <a:rPr lang="en-US" dirty="0" err="1" smtClean="0">
                <a:solidFill>
                  <a:srgbClr val="78A05E"/>
                </a:solidFill>
              </a:rPr>
              <a:t>razrede</a:t>
            </a:r>
            <a:r>
              <a:rPr lang="en-US" dirty="0" smtClean="0">
                <a:solidFill>
                  <a:srgbClr val="78A05E"/>
                </a:solidFill>
              </a:rPr>
              <a:t>. </a:t>
            </a:r>
            <a:endParaRPr lang="sl-SI" dirty="0">
              <a:solidFill>
                <a:srgbClr val="78A05E"/>
              </a:solidFill>
            </a:endParaRPr>
          </a:p>
        </p:txBody>
      </p:sp>
      <p:sp>
        <p:nvSpPr>
          <p:cNvPr id="31" name="TextBox 30"/>
          <p:cNvSpPr txBox="1"/>
          <p:nvPr/>
        </p:nvSpPr>
        <p:spPr>
          <a:xfrm>
            <a:off x="1905000" y="6319658"/>
            <a:ext cx="5105400" cy="369332"/>
          </a:xfrm>
          <a:prstGeom prst="rect">
            <a:avLst/>
          </a:prstGeom>
          <a:noFill/>
        </p:spPr>
        <p:txBody>
          <a:bodyPr wrap="square" rtlCol="0">
            <a:spAutoFit/>
          </a:bodyPr>
          <a:lstStyle/>
          <a:p>
            <a:r>
              <a:rPr lang="sl-SI" dirty="0" smtClean="0">
                <a:solidFill>
                  <a:srgbClr val="78A05E"/>
                </a:solidFill>
              </a:rPr>
              <a:t>… kar</a:t>
            </a:r>
            <a:r>
              <a:rPr lang="en-US" dirty="0" smtClean="0">
                <a:solidFill>
                  <a:srgbClr val="78A05E"/>
                </a:solidFill>
              </a:rPr>
              <a:t> </a:t>
            </a:r>
            <a:r>
              <a:rPr lang="en-US" dirty="0" err="1" smtClean="0">
                <a:solidFill>
                  <a:srgbClr val="78A05E"/>
                </a:solidFill>
              </a:rPr>
              <a:t>lahko</a:t>
            </a:r>
            <a:r>
              <a:rPr lang="en-US" dirty="0" smtClean="0">
                <a:solidFill>
                  <a:srgbClr val="78A05E"/>
                </a:solidFill>
              </a:rPr>
              <a:t> </a:t>
            </a:r>
            <a:r>
              <a:rPr lang="sl-SI" dirty="0" smtClean="0">
                <a:solidFill>
                  <a:srgbClr val="78A05E"/>
                </a:solidFill>
              </a:rPr>
              <a:t>izračunamo</a:t>
            </a:r>
            <a:r>
              <a:rPr lang="en-US" dirty="0" smtClean="0">
                <a:solidFill>
                  <a:srgbClr val="78A05E"/>
                </a:solidFill>
              </a:rPr>
              <a:t> </a:t>
            </a:r>
            <a:r>
              <a:rPr lang="sl-SI" dirty="0" smtClean="0">
                <a:solidFill>
                  <a:srgbClr val="78A05E"/>
                </a:solidFill>
              </a:rPr>
              <a:t>z uporabo linearne algebre.</a:t>
            </a:r>
            <a:endParaRPr lang="sl-SI" dirty="0">
              <a:solidFill>
                <a:srgbClr val="78A05E"/>
              </a:solidFill>
            </a:endParaRPr>
          </a:p>
        </p:txBody>
      </p:sp>
      <p:sp>
        <p:nvSpPr>
          <p:cNvPr id="16" name="Freeform 15"/>
          <p:cNvSpPr/>
          <p:nvPr/>
        </p:nvSpPr>
        <p:spPr>
          <a:xfrm>
            <a:off x="755597" y="3389875"/>
            <a:ext cx="2093348" cy="1937775"/>
          </a:xfrm>
          <a:custGeom>
            <a:avLst/>
            <a:gdLst>
              <a:gd name="connsiteX0" fmla="*/ 236054 w 2098475"/>
              <a:gd name="connsiteY0" fmla="*/ 127787 h 1822751"/>
              <a:gd name="connsiteX1" fmla="*/ 1650184 w 2098475"/>
              <a:gd name="connsiteY1" fmla="*/ 63991 h 1822751"/>
              <a:gd name="connsiteX2" fmla="*/ 2054221 w 2098475"/>
              <a:gd name="connsiteY2" fmla="*/ 1148512 h 1822751"/>
              <a:gd name="connsiteX3" fmla="*/ 757049 w 2098475"/>
              <a:gd name="connsiteY3" fmla="*/ 1818363 h 1822751"/>
              <a:gd name="connsiteX4" fmla="*/ 34035 w 2098475"/>
              <a:gd name="connsiteY4" fmla="*/ 1371796 h 1822751"/>
              <a:gd name="connsiteX5" fmla="*/ 129728 w 2098475"/>
              <a:gd name="connsiteY5" fmla="*/ 138419 h 1822751"/>
              <a:gd name="connsiteX6" fmla="*/ 236054 w 2098475"/>
              <a:gd name="connsiteY6" fmla="*/ 127787 h 1822751"/>
              <a:gd name="connsiteX0" fmla="*/ 248093 w 2110514"/>
              <a:gd name="connsiteY0" fmla="*/ 178969 h 1873933"/>
              <a:gd name="connsiteX1" fmla="*/ 1662223 w 2110514"/>
              <a:gd name="connsiteY1" fmla="*/ 115173 h 1873933"/>
              <a:gd name="connsiteX2" fmla="*/ 2066260 w 2110514"/>
              <a:gd name="connsiteY2" fmla="*/ 1199694 h 1873933"/>
              <a:gd name="connsiteX3" fmla="*/ 769088 w 2110514"/>
              <a:gd name="connsiteY3" fmla="*/ 1869545 h 1873933"/>
              <a:gd name="connsiteX4" fmla="*/ 46074 w 2110514"/>
              <a:gd name="connsiteY4" fmla="*/ 1422978 h 1873933"/>
              <a:gd name="connsiteX5" fmla="*/ 248093 w 2110514"/>
              <a:gd name="connsiteY5" fmla="*/ 178969 h 1873933"/>
              <a:gd name="connsiteX0" fmla="*/ 248093 w 2072043"/>
              <a:gd name="connsiteY0" fmla="*/ 178969 h 1988750"/>
              <a:gd name="connsiteX1" fmla="*/ 1662223 w 2072043"/>
              <a:gd name="connsiteY1" fmla="*/ 115173 h 1988750"/>
              <a:gd name="connsiteX2" fmla="*/ 2066260 w 2072043"/>
              <a:gd name="connsiteY2" fmla="*/ 1199694 h 1988750"/>
              <a:gd name="connsiteX3" fmla="*/ 1442484 w 2072043"/>
              <a:gd name="connsiteY3" fmla="*/ 1937728 h 1988750"/>
              <a:gd name="connsiteX4" fmla="*/ 769088 w 2072043"/>
              <a:gd name="connsiteY4" fmla="*/ 1869545 h 1988750"/>
              <a:gd name="connsiteX5" fmla="*/ 46074 w 2072043"/>
              <a:gd name="connsiteY5" fmla="*/ 1422978 h 1988750"/>
              <a:gd name="connsiteX6" fmla="*/ 248093 w 2072043"/>
              <a:gd name="connsiteY6" fmla="*/ 178969 h 1988750"/>
              <a:gd name="connsiteX0" fmla="*/ 248093 w 2109268"/>
              <a:gd name="connsiteY0" fmla="*/ 178969 h 1954580"/>
              <a:gd name="connsiteX1" fmla="*/ 1662223 w 2109268"/>
              <a:gd name="connsiteY1" fmla="*/ 115173 h 1954580"/>
              <a:gd name="connsiteX2" fmla="*/ 2066260 w 2109268"/>
              <a:gd name="connsiteY2" fmla="*/ 1199694 h 1954580"/>
              <a:gd name="connsiteX3" fmla="*/ 2027275 w 2109268"/>
              <a:gd name="connsiteY3" fmla="*/ 1788872 h 1954580"/>
              <a:gd name="connsiteX4" fmla="*/ 1442484 w 2109268"/>
              <a:gd name="connsiteY4" fmla="*/ 1937728 h 1954580"/>
              <a:gd name="connsiteX5" fmla="*/ 769088 w 2109268"/>
              <a:gd name="connsiteY5" fmla="*/ 1869545 h 1954580"/>
              <a:gd name="connsiteX6" fmla="*/ 46074 w 2109268"/>
              <a:gd name="connsiteY6" fmla="*/ 1422978 h 1954580"/>
              <a:gd name="connsiteX7" fmla="*/ 248093 w 2109268"/>
              <a:gd name="connsiteY7" fmla="*/ 178969 h 1954580"/>
              <a:gd name="connsiteX0" fmla="*/ 248093 w 2093348"/>
              <a:gd name="connsiteY0" fmla="*/ 178969 h 1937775"/>
              <a:gd name="connsiteX1" fmla="*/ 1662223 w 2093348"/>
              <a:gd name="connsiteY1" fmla="*/ 115173 h 1937775"/>
              <a:gd name="connsiteX2" fmla="*/ 2066260 w 2093348"/>
              <a:gd name="connsiteY2" fmla="*/ 1199694 h 1937775"/>
              <a:gd name="connsiteX3" fmla="*/ 2027275 w 2093348"/>
              <a:gd name="connsiteY3" fmla="*/ 1788872 h 1937775"/>
              <a:gd name="connsiteX4" fmla="*/ 1676400 w 2093348"/>
              <a:gd name="connsiteY4" fmla="*/ 1629383 h 1937775"/>
              <a:gd name="connsiteX5" fmla="*/ 1442484 w 2093348"/>
              <a:gd name="connsiteY5" fmla="*/ 1937728 h 1937775"/>
              <a:gd name="connsiteX6" fmla="*/ 769088 w 2093348"/>
              <a:gd name="connsiteY6" fmla="*/ 1869545 h 1937775"/>
              <a:gd name="connsiteX7" fmla="*/ 46074 w 2093348"/>
              <a:gd name="connsiteY7" fmla="*/ 1422978 h 1937775"/>
              <a:gd name="connsiteX8" fmla="*/ 248093 w 2093348"/>
              <a:gd name="connsiteY8" fmla="*/ 178969 h 193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48" h="1937775">
                <a:moveTo>
                  <a:pt x="248093" y="178969"/>
                </a:moveTo>
                <a:cubicBezTo>
                  <a:pt x="517451" y="-38998"/>
                  <a:pt x="1359195" y="-54948"/>
                  <a:pt x="1662223" y="115173"/>
                </a:cubicBezTo>
                <a:cubicBezTo>
                  <a:pt x="1965251" y="285294"/>
                  <a:pt x="2005418" y="920744"/>
                  <a:pt x="2066260" y="1199694"/>
                </a:cubicBezTo>
                <a:cubicBezTo>
                  <a:pt x="2127102" y="1478644"/>
                  <a:pt x="2072759" y="1672955"/>
                  <a:pt x="2027275" y="1788872"/>
                </a:cubicBezTo>
                <a:cubicBezTo>
                  <a:pt x="1981791" y="1904789"/>
                  <a:pt x="1773865" y="1604574"/>
                  <a:pt x="1676400" y="1629383"/>
                </a:cubicBezTo>
                <a:cubicBezTo>
                  <a:pt x="1578935" y="1654192"/>
                  <a:pt x="1613196" y="1942003"/>
                  <a:pt x="1442484" y="1937728"/>
                </a:cubicBezTo>
                <a:cubicBezTo>
                  <a:pt x="1271772" y="1933453"/>
                  <a:pt x="1001823" y="1955337"/>
                  <a:pt x="769088" y="1869545"/>
                </a:cubicBezTo>
                <a:cubicBezTo>
                  <a:pt x="536353" y="1783753"/>
                  <a:pt x="150627" y="1702969"/>
                  <a:pt x="46074" y="1422978"/>
                </a:cubicBezTo>
                <a:cubicBezTo>
                  <a:pt x="-40759" y="1141215"/>
                  <a:pt x="-21265" y="396936"/>
                  <a:pt x="248093" y="17896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ravokotnik 3"/>
          <p:cNvSpPr/>
          <p:nvPr/>
        </p:nvSpPr>
        <p:spPr>
          <a:xfrm>
            <a:off x="228600" y="540784"/>
            <a:ext cx="8250107" cy="1169551"/>
          </a:xfrm>
          <a:prstGeom prst="rect">
            <a:avLst/>
          </a:prstGeom>
        </p:spPr>
        <p:txBody>
          <a:bodyPr wrap="square">
            <a:spAutoFit/>
          </a:bodyPr>
          <a:lstStyle/>
          <a:p>
            <a:r>
              <a:rPr lang="sl-SI" sz="1000" dirty="0">
                <a:solidFill>
                  <a:schemeClr val="accent2">
                    <a:lumMod val="50000"/>
                  </a:schemeClr>
                </a:solidFill>
              </a:rPr>
              <a:t>Henri </a:t>
            </a:r>
            <a:r>
              <a:rPr lang="sl-SI" sz="1000" dirty="0" smtClean="0">
                <a:solidFill>
                  <a:schemeClr val="accent2">
                    <a:lumMod val="50000"/>
                  </a:schemeClr>
                </a:solidFill>
              </a:rPr>
              <a:t>Poincaré </a:t>
            </a:r>
          </a:p>
          <a:p>
            <a:r>
              <a:rPr lang="sl-SI" sz="1000" dirty="0" smtClean="0">
                <a:solidFill>
                  <a:schemeClr val="accent2">
                    <a:lumMod val="50000"/>
                  </a:schemeClr>
                </a:solidFill>
              </a:rPr>
              <a:t>(</a:t>
            </a:r>
            <a:r>
              <a:rPr lang="sl-SI" sz="1000" dirty="0">
                <a:solidFill>
                  <a:schemeClr val="accent2">
                    <a:lumMod val="50000"/>
                  </a:schemeClr>
                </a:solidFill>
              </a:rPr>
              <a:t>1895). "</a:t>
            </a:r>
            <a:r>
              <a:rPr lang="sl-SI" sz="1000" dirty="0" err="1">
                <a:solidFill>
                  <a:schemeClr val="accent2">
                    <a:lumMod val="50000"/>
                  </a:schemeClr>
                </a:solidFill>
              </a:rPr>
              <a:t>Analysis</a:t>
            </a:r>
            <a:r>
              <a:rPr lang="sl-SI" sz="1000" dirty="0">
                <a:solidFill>
                  <a:schemeClr val="accent2">
                    <a:lumMod val="50000"/>
                  </a:schemeClr>
                </a:solidFill>
              </a:rPr>
              <a:t> </a:t>
            </a:r>
            <a:r>
              <a:rPr lang="sl-SI" sz="1000" dirty="0" err="1">
                <a:solidFill>
                  <a:schemeClr val="accent2">
                    <a:lumMod val="50000"/>
                  </a:schemeClr>
                </a:solidFill>
              </a:rPr>
              <a:t>situs</a:t>
            </a:r>
            <a:r>
              <a:rPr lang="sl-SI" sz="1000" dirty="0">
                <a:solidFill>
                  <a:schemeClr val="accent2">
                    <a:lumMod val="50000"/>
                  </a:schemeClr>
                </a:solidFill>
              </a:rPr>
              <a:t>". </a:t>
            </a:r>
            <a:r>
              <a:rPr lang="sl-SI" sz="1000" dirty="0" err="1">
                <a:solidFill>
                  <a:schemeClr val="accent2">
                    <a:lumMod val="50000"/>
                  </a:schemeClr>
                </a:solidFill>
              </a:rPr>
              <a:t>Journal</a:t>
            </a:r>
            <a:r>
              <a:rPr lang="sl-SI" sz="1000" dirty="0">
                <a:solidFill>
                  <a:schemeClr val="accent2">
                    <a:lumMod val="50000"/>
                  </a:schemeClr>
                </a:solidFill>
              </a:rPr>
              <a:t> de </a:t>
            </a:r>
            <a:r>
              <a:rPr lang="sl-SI" sz="1000" dirty="0" err="1">
                <a:solidFill>
                  <a:schemeClr val="accent2">
                    <a:lumMod val="50000"/>
                  </a:schemeClr>
                </a:solidFill>
              </a:rPr>
              <a:t>l'École</a:t>
            </a:r>
            <a:r>
              <a:rPr lang="sl-SI" sz="1000" dirty="0">
                <a:solidFill>
                  <a:schemeClr val="accent2">
                    <a:lumMod val="50000"/>
                  </a:schemeClr>
                </a:solidFill>
              </a:rPr>
              <a:t> </a:t>
            </a:r>
            <a:r>
              <a:rPr lang="sl-SI" sz="1000" dirty="0" err="1">
                <a:solidFill>
                  <a:schemeClr val="accent2">
                    <a:lumMod val="50000"/>
                  </a:schemeClr>
                </a:solidFill>
              </a:rPr>
              <a:t>Polytechnique</a:t>
            </a:r>
            <a:r>
              <a:rPr lang="sl-SI" sz="1000" dirty="0">
                <a:solidFill>
                  <a:schemeClr val="accent2">
                    <a:lumMod val="50000"/>
                  </a:schemeClr>
                </a:solidFill>
              </a:rPr>
              <a:t>. (2). 1: 1–123.</a:t>
            </a:r>
          </a:p>
          <a:p>
            <a:r>
              <a:rPr lang="sl-SI" sz="1000" dirty="0" smtClean="0">
                <a:solidFill>
                  <a:schemeClr val="accent2">
                    <a:lumMod val="50000"/>
                  </a:schemeClr>
                </a:solidFill>
              </a:rPr>
              <a:t>(</a:t>
            </a:r>
            <a:r>
              <a:rPr lang="sl-SI" sz="1000" dirty="0">
                <a:solidFill>
                  <a:schemeClr val="accent2">
                    <a:lumMod val="50000"/>
                  </a:schemeClr>
                </a:solidFill>
              </a:rPr>
              <a:t>1899). "</a:t>
            </a:r>
            <a:r>
              <a:rPr lang="sl-SI" sz="1000" dirty="0" err="1">
                <a:solidFill>
                  <a:schemeClr val="accent2">
                    <a:lumMod val="50000"/>
                  </a:schemeClr>
                </a:solidFill>
              </a:rPr>
              <a:t>Complément</a:t>
            </a:r>
            <a:r>
              <a:rPr lang="sl-SI" sz="1000" dirty="0">
                <a:solidFill>
                  <a:schemeClr val="accent2">
                    <a:lumMod val="50000"/>
                  </a:schemeClr>
                </a:solidFill>
              </a:rPr>
              <a:t> à </a:t>
            </a:r>
            <a:r>
              <a:rPr lang="sl-SI" sz="1000" dirty="0" err="1">
                <a:solidFill>
                  <a:schemeClr val="accent2">
                    <a:lumMod val="50000"/>
                  </a:schemeClr>
                </a:solidFill>
              </a:rPr>
              <a:t>l'Analysis</a:t>
            </a:r>
            <a:r>
              <a:rPr lang="sl-SI" sz="1000" dirty="0">
                <a:solidFill>
                  <a:schemeClr val="accent2">
                    <a:lumMod val="50000"/>
                  </a:schemeClr>
                </a:solidFill>
              </a:rPr>
              <a:t> </a:t>
            </a:r>
            <a:r>
              <a:rPr lang="sl-SI" sz="1000" dirty="0" err="1">
                <a:solidFill>
                  <a:schemeClr val="accent2">
                    <a:lumMod val="50000"/>
                  </a:schemeClr>
                </a:solidFill>
              </a:rPr>
              <a:t>Situs</a:t>
            </a:r>
            <a:r>
              <a:rPr lang="sl-SI" sz="1000" dirty="0">
                <a:solidFill>
                  <a:schemeClr val="accent2">
                    <a:lumMod val="50000"/>
                  </a:schemeClr>
                </a:solidFill>
              </a:rPr>
              <a:t>". </a:t>
            </a:r>
            <a:r>
              <a:rPr lang="sl-SI" sz="1000" dirty="0" err="1">
                <a:solidFill>
                  <a:schemeClr val="accent2">
                    <a:lumMod val="50000"/>
                  </a:schemeClr>
                </a:solidFill>
              </a:rPr>
              <a:t>Rendiconti</a:t>
            </a:r>
            <a:r>
              <a:rPr lang="sl-SI" sz="1000" dirty="0">
                <a:solidFill>
                  <a:schemeClr val="accent2">
                    <a:lumMod val="50000"/>
                  </a:schemeClr>
                </a:solidFill>
              </a:rPr>
              <a:t> del </a:t>
            </a:r>
            <a:r>
              <a:rPr lang="sl-SI" sz="1000" dirty="0" err="1">
                <a:solidFill>
                  <a:schemeClr val="accent2">
                    <a:lumMod val="50000"/>
                  </a:schemeClr>
                </a:solidFill>
              </a:rPr>
              <a:t>Circolo</a:t>
            </a:r>
            <a:r>
              <a:rPr lang="sl-SI" sz="1000" dirty="0">
                <a:solidFill>
                  <a:schemeClr val="accent2">
                    <a:lumMod val="50000"/>
                  </a:schemeClr>
                </a:solidFill>
              </a:rPr>
              <a:t> </a:t>
            </a:r>
            <a:r>
              <a:rPr lang="sl-SI" sz="1000" dirty="0" err="1">
                <a:solidFill>
                  <a:schemeClr val="accent2">
                    <a:lumMod val="50000"/>
                  </a:schemeClr>
                </a:solidFill>
              </a:rPr>
              <a:t>Matematico</a:t>
            </a:r>
            <a:r>
              <a:rPr lang="sl-SI" sz="1000" dirty="0">
                <a:solidFill>
                  <a:schemeClr val="accent2">
                    <a:lumMod val="50000"/>
                  </a:schemeClr>
                </a:solidFill>
              </a:rPr>
              <a:t> di Palermo. 13 (2): 285–343. </a:t>
            </a:r>
          </a:p>
          <a:p>
            <a:r>
              <a:rPr lang="sl-SI" sz="1000" dirty="0" smtClean="0">
                <a:solidFill>
                  <a:schemeClr val="accent2">
                    <a:lumMod val="50000"/>
                  </a:schemeClr>
                </a:solidFill>
              </a:rPr>
              <a:t>(</a:t>
            </a:r>
            <a:r>
              <a:rPr lang="sl-SI" sz="1000" dirty="0">
                <a:solidFill>
                  <a:schemeClr val="accent2">
                    <a:lumMod val="50000"/>
                  </a:schemeClr>
                </a:solidFill>
              </a:rPr>
              <a:t>1900). "</a:t>
            </a:r>
            <a:r>
              <a:rPr lang="sl-SI" sz="1000" dirty="0" err="1">
                <a:solidFill>
                  <a:schemeClr val="accent2">
                    <a:lumMod val="50000"/>
                  </a:schemeClr>
                </a:solidFill>
              </a:rPr>
              <a:t>Second</a:t>
            </a:r>
            <a:r>
              <a:rPr lang="sl-SI" sz="1000" dirty="0">
                <a:solidFill>
                  <a:schemeClr val="accent2">
                    <a:lumMod val="50000"/>
                  </a:schemeClr>
                </a:solidFill>
              </a:rPr>
              <a:t> </a:t>
            </a:r>
            <a:r>
              <a:rPr lang="sl-SI" sz="1000" dirty="0" err="1">
                <a:solidFill>
                  <a:schemeClr val="accent2">
                    <a:lumMod val="50000"/>
                  </a:schemeClr>
                </a:solidFill>
              </a:rPr>
              <a:t>complément</a:t>
            </a:r>
            <a:r>
              <a:rPr lang="sl-SI" sz="1000" dirty="0">
                <a:solidFill>
                  <a:schemeClr val="accent2">
                    <a:lumMod val="50000"/>
                  </a:schemeClr>
                </a:solidFill>
              </a:rPr>
              <a:t> à </a:t>
            </a:r>
            <a:r>
              <a:rPr lang="sl-SI" sz="1000" dirty="0" err="1">
                <a:solidFill>
                  <a:schemeClr val="accent2">
                    <a:lumMod val="50000"/>
                  </a:schemeClr>
                </a:solidFill>
              </a:rPr>
              <a:t>l'Analysis</a:t>
            </a:r>
            <a:r>
              <a:rPr lang="sl-SI" sz="1000" dirty="0">
                <a:solidFill>
                  <a:schemeClr val="accent2">
                    <a:lumMod val="50000"/>
                  </a:schemeClr>
                </a:solidFill>
              </a:rPr>
              <a:t> </a:t>
            </a:r>
            <a:r>
              <a:rPr lang="sl-SI" sz="1000" dirty="0" err="1">
                <a:solidFill>
                  <a:schemeClr val="accent2">
                    <a:lumMod val="50000"/>
                  </a:schemeClr>
                </a:solidFill>
              </a:rPr>
              <a:t>Situs</a:t>
            </a:r>
            <a:r>
              <a:rPr lang="sl-SI" sz="1000" dirty="0" smtClean="0">
                <a:solidFill>
                  <a:schemeClr val="accent2">
                    <a:lumMod val="50000"/>
                  </a:schemeClr>
                </a:solidFill>
              </a:rPr>
              <a:t>". </a:t>
            </a:r>
            <a:r>
              <a:rPr lang="sl-SI" sz="1000" dirty="0" err="1">
                <a:solidFill>
                  <a:schemeClr val="accent2">
                    <a:lumMod val="50000"/>
                  </a:schemeClr>
                </a:solidFill>
              </a:rPr>
              <a:t>Proceedings</a:t>
            </a:r>
            <a:r>
              <a:rPr lang="sl-SI" sz="1000" dirty="0">
                <a:solidFill>
                  <a:schemeClr val="accent2">
                    <a:lumMod val="50000"/>
                  </a:schemeClr>
                </a:solidFill>
              </a:rPr>
              <a:t> </a:t>
            </a:r>
            <a:r>
              <a:rPr lang="sl-SI" sz="1000" dirty="0" err="1">
                <a:solidFill>
                  <a:schemeClr val="accent2">
                    <a:lumMod val="50000"/>
                  </a:schemeClr>
                </a:solidFill>
              </a:rPr>
              <a:t>of</a:t>
            </a:r>
            <a:r>
              <a:rPr lang="sl-SI" sz="1000" dirty="0">
                <a:solidFill>
                  <a:schemeClr val="accent2">
                    <a:lumMod val="50000"/>
                  </a:schemeClr>
                </a:solidFill>
              </a:rPr>
              <a:t> </a:t>
            </a:r>
            <a:r>
              <a:rPr lang="sl-SI" sz="1000" dirty="0" err="1">
                <a:solidFill>
                  <a:schemeClr val="accent2">
                    <a:lumMod val="50000"/>
                  </a:schemeClr>
                </a:solidFill>
              </a:rPr>
              <a:t>the</a:t>
            </a:r>
            <a:r>
              <a:rPr lang="sl-SI" sz="1000" dirty="0">
                <a:solidFill>
                  <a:schemeClr val="accent2">
                    <a:lumMod val="50000"/>
                  </a:schemeClr>
                </a:solidFill>
              </a:rPr>
              <a:t> London </a:t>
            </a:r>
            <a:r>
              <a:rPr lang="sl-SI" sz="1000" dirty="0" err="1">
                <a:solidFill>
                  <a:schemeClr val="accent2">
                    <a:lumMod val="50000"/>
                  </a:schemeClr>
                </a:solidFill>
              </a:rPr>
              <a:t>Mathematical</a:t>
            </a:r>
            <a:r>
              <a:rPr lang="sl-SI" sz="1000" dirty="0">
                <a:solidFill>
                  <a:schemeClr val="accent2">
                    <a:lumMod val="50000"/>
                  </a:schemeClr>
                </a:solidFill>
              </a:rPr>
              <a:t> </a:t>
            </a:r>
            <a:r>
              <a:rPr lang="sl-SI" sz="1000" dirty="0" err="1">
                <a:solidFill>
                  <a:schemeClr val="accent2">
                    <a:lumMod val="50000"/>
                  </a:schemeClr>
                </a:solidFill>
              </a:rPr>
              <a:t>Society</a:t>
            </a:r>
            <a:r>
              <a:rPr lang="sl-SI" sz="1000" dirty="0">
                <a:solidFill>
                  <a:schemeClr val="accent2">
                    <a:lumMod val="50000"/>
                  </a:schemeClr>
                </a:solidFill>
              </a:rPr>
              <a:t>. 32: 277–308. </a:t>
            </a:r>
          </a:p>
          <a:p>
            <a:r>
              <a:rPr lang="sl-SI" sz="1000" dirty="0" smtClean="0">
                <a:solidFill>
                  <a:schemeClr val="accent2">
                    <a:lumMod val="50000"/>
                  </a:schemeClr>
                </a:solidFill>
              </a:rPr>
              <a:t>(</a:t>
            </a:r>
            <a:r>
              <a:rPr lang="sl-SI" sz="1000" dirty="0">
                <a:solidFill>
                  <a:schemeClr val="accent2">
                    <a:lumMod val="50000"/>
                  </a:schemeClr>
                </a:solidFill>
              </a:rPr>
              <a:t>1902a). "Sur </a:t>
            </a:r>
            <a:r>
              <a:rPr lang="sl-SI" sz="1000" dirty="0" err="1">
                <a:solidFill>
                  <a:schemeClr val="accent2">
                    <a:lumMod val="50000"/>
                  </a:schemeClr>
                </a:solidFill>
              </a:rPr>
              <a:t>certaines</a:t>
            </a:r>
            <a:r>
              <a:rPr lang="sl-SI" sz="1000" dirty="0">
                <a:solidFill>
                  <a:schemeClr val="accent2">
                    <a:lumMod val="50000"/>
                  </a:schemeClr>
                </a:solidFill>
              </a:rPr>
              <a:t> </a:t>
            </a:r>
            <a:r>
              <a:rPr lang="sl-SI" sz="1000" dirty="0" err="1">
                <a:solidFill>
                  <a:schemeClr val="accent2">
                    <a:lumMod val="50000"/>
                  </a:schemeClr>
                </a:solidFill>
              </a:rPr>
              <a:t>surfaces</a:t>
            </a:r>
            <a:r>
              <a:rPr lang="sl-SI" sz="1000" dirty="0">
                <a:solidFill>
                  <a:schemeClr val="accent2">
                    <a:lumMod val="50000"/>
                  </a:schemeClr>
                </a:solidFill>
              </a:rPr>
              <a:t> </a:t>
            </a:r>
            <a:r>
              <a:rPr lang="sl-SI" sz="1000" dirty="0" err="1">
                <a:solidFill>
                  <a:schemeClr val="accent2">
                    <a:lumMod val="50000"/>
                  </a:schemeClr>
                </a:solidFill>
              </a:rPr>
              <a:t>algébriques</a:t>
            </a:r>
            <a:r>
              <a:rPr lang="sl-SI" sz="1000" dirty="0">
                <a:solidFill>
                  <a:schemeClr val="accent2">
                    <a:lumMod val="50000"/>
                  </a:schemeClr>
                </a:solidFill>
              </a:rPr>
              <a:t>: </a:t>
            </a:r>
            <a:r>
              <a:rPr lang="sl-SI" sz="1000" dirty="0" err="1">
                <a:solidFill>
                  <a:schemeClr val="accent2">
                    <a:lumMod val="50000"/>
                  </a:schemeClr>
                </a:solidFill>
              </a:rPr>
              <a:t>troisième</a:t>
            </a:r>
            <a:r>
              <a:rPr lang="sl-SI" sz="1000" dirty="0">
                <a:solidFill>
                  <a:schemeClr val="accent2">
                    <a:lumMod val="50000"/>
                  </a:schemeClr>
                </a:solidFill>
              </a:rPr>
              <a:t> </a:t>
            </a:r>
            <a:r>
              <a:rPr lang="sl-SI" sz="1000" dirty="0" err="1">
                <a:solidFill>
                  <a:schemeClr val="accent2">
                    <a:lumMod val="50000"/>
                  </a:schemeClr>
                </a:solidFill>
              </a:rPr>
              <a:t>complément</a:t>
            </a:r>
            <a:r>
              <a:rPr lang="sl-SI" sz="1000" dirty="0">
                <a:solidFill>
                  <a:schemeClr val="accent2">
                    <a:lumMod val="50000"/>
                  </a:schemeClr>
                </a:solidFill>
              </a:rPr>
              <a:t> à </a:t>
            </a:r>
            <a:r>
              <a:rPr lang="sl-SI" sz="1000" dirty="0" err="1">
                <a:solidFill>
                  <a:schemeClr val="accent2">
                    <a:lumMod val="50000"/>
                  </a:schemeClr>
                </a:solidFill>
              </a:rPr>
              <a:t>l'Analysis</a:t>
            </a:r>
            <a:r>
              <a:rPr lang="sl-SI" sz="1000" dirty="0">
                <a:solidFill>
                  <a:schemeClr val="accent2">
                    <a:lumMod val="50000"/>
                  </a:schemeClr>
                </a:solidFill>
              </a:rPr>
              <a:t> </a:t>
            </a:r>
            <a:r>
              <a:rPr lang="sl-SI" sz="1000" dirty="0" err="1">
                <a:solidFill>
                  <a:schemeClr val="accent2">
                    <a:lumMod val="50000"/>
                  </a:schemeClr>
                </a:solidFill>
              </a:rPr>
              <a:t>Situs</a:t>
            </a:r>
            <a:r>
              <a:rPr lang="sl-SI" sz="1000" dirty="0">
                <a:solidFill>
                  <a:schemeClr val="accent2">
                    <a:lumMod val="50000"/>
                  </a:schemeClr>
                </a:solidFill>
              </a:rPr>
              <a:t>". </a:t>
            </a:r>
            <a:r>
              <a:rPr lang="sl-SI" sz="1000" dirty="0" err="1">
                <a:solidFill>
                  <a:schemeClr val="accent2">
                    <a:lumMod val="50000"/>
                  </a:schemeClr>
                </a:solidFill>
              </a:rPr>
              <a:t>Bulletin</a:t>
            </a:r>
            <a:r>
              <a:rPr lang="sl-SI" sz="1000" dirty="0">
                <a:solidFill>
                  <a:schemeClr val="accent2">
                    <a:lumMod val="50000"/>
                  </a:schemeClr>
                </a:solidFill>
              </a:rPr>
              <a:t> de la </a:t>
            </a:r>
            <a:r>
              <a:rPr lang="sl-SI" sz="1000" dirty="0" err="1">
                <a:solidFill>
                  <a:schemeClr val="accent2">
                    <a:lumMod val="50000"/>
                  </a:schemeClr>
                </a:solidFill>
              </a:rPr>
              <a:t>Société</a:t>
            </a:r>
            <a:r>
              <a:rPr lang="sl-SI" sz="1000" dirty="0">
                <a:solidFill>
                  <a:schemeClr val="accent2">
                    <a:lumMod val="50000"/>
                  </a:schemeClr>
                </a:solidFill>
              </a:rPr>
              <a:t> </a:t>
            </a:r>
            <a:r>
              <a:rPr lang="sl-SI" sz="1000" dirty="0" err="1">
                <a:solidFill>
                  <a:schemeClr val="accent2">
                    <a:lumMod val="50000"/>
                  </a:schemeClr>
                </a:solidFill>
              </a:rPr>
              <a:t>Mathématique</a:t>
            </a:r>
            <a:r>
              <a:rPr lang="sl-SI" sz="1000" dirty="0">
                <a:solidFill>
                  <a:schemeClr val="accent2">
                    <a:lumMod val="50000"/>
                  </a:schemeClr>
                </a:solidFill>
              </a:rPr>
              <a:t> de France. 30: 49–70. </a:t>
            </a:r>
          </a:p>
          <a:p>
            <a:r>
              <a:rPr lang="sl-SI" sz="1000" dirty="0" smtClean="0">
                <a:solidFill>
                  <a:schemeClr val="accent2">
                    <a:lumMod val="50000"/>
                  </a:schemeClr>
                </a:solidFill>
              </a:rPr>
              <a:t>(</a:t>
            </a:r>
            <a:r>
              <a:rPr lang="sl-SI" sz="1000" dirty="0">
                <a:solidFill>
                  <a:schemeClr val="accent2">
                    <a:lumMod val="50000"/>
                  </a:schemeClr>
                </a:solidFill>
              </a:rPr>
              <a:t>1902b). "Sur les </a:t>
            </a:r>
            <a:r>
              <a:rPr lang="sl-SI" sz="1000" dirty="0" err="1">
                <a:solidFill>
                  <a:schemeClr val="accent2">
                    <a:lumMod val="50000"/>
                  </a:schemeClr>
                </a:solidFill>
              </a:rPr>
              <a:t>cycles</a:t>
            </a:r>
            <a:r>
              <a:rPr lang="sl-SI" sz="1000" dirty="0">
                <a:solidFill>
                  <a:schemeClr val="accent2">
                    <a:lumMod val="50000"/>
                  </a:schemeClr>
                </a:solidFill>
              </a:rPr>
              <a:t> des </a:t>
            </a:r>
            <a:r>
              <a:rPr lang="sl-SI" sz="1000" dirty="0" err="1">
                <a:solidFill>
                  <a:schemeClr val="accent2">
                    <a:lumMod val="50000"/>
                  </a:schemeClr>
                </a:solidFill>
              </a:rPr>
              <a:t>surfaces</a:t>
            </a:r>
            <a:r>
              <a:rPr lang="sl-SI" sz="1000" dirty="0">
                <a:solidFill>
                  <a:schemeClr val="accent2">
                    <a:lumMod val="50000"/>
                  </a:schemeClr>
                </a:solidFill>
              </a:rPr>
              <a:t> </a:t>
            </a:r>
            <a:r>
              <a:rPr lang="sl-SI" sz="1000" dirty="0" err="1">
                <a:solidFill>
                  <a:schemeClr val="accent2">
                    <a:lumMod val="50000"/>
                  </a:schemeClr>
                </a:solidFill>
              </a:rPr>
              <a:t>algébriques</a:t>
            </a:r>
            <a:r>
              <a:rPr lang="sl-SI" sz="1000" dirty="0">
                <a:solidFill>
                  <a:schemeClr val="accent2">
                    <a:lumMod val="50000"/>
                  </a:schemeClr>
                </a:solidFill>
              </a:rPr>
              <a:t>: </a:t>
            </a:r>
            <a:r>
              <a:rPr lang="sl-SI" sz="1000" dirty="0" err="1">
                <a:solidFill>
                  <a:schemeClr val="accent2">
                    <a:lumMod val="50000"/>
                  </a:schemeClr>
                </a:solidFill>
              </a:rPr>
              <a:t>quatrième</a:t>
            </a:r>
            <a:r>
              <a:rPr lang="sl-SI" sz="1000" dirty="0">
                <a:solidFill>
                  <a:schemeClr val="accent2">
                    <a:lumMod val="50000"/>
                  </a:schemeClr>
                </a:solidFill>
              </a:rPr>
              <a:t> </a:t>
            </a:r>
            <a:r>
              <a:rPr lang="sl-SI" sz="1000" dirty="0" err="1">
                <a:solidFill>
                  <a:schemeClr val="accent2">
                    <a:lumMod val="50000"/>
                  </a:schemeClr>
                </a:solidFill>
              </a:rPr>
              <a:t>complément</a:t>
            </a:r>
            <a:r>
              <a:rPr lang="sl-SI" sz="1000" dirty="0">
                <a:solidFill>
                  <a:schemeClr val="accent2">
                    <a:lumMod val="50000"/>
                  </a:schemeClr>
                </a:solidFill>
              </a:rPr>
              <a:t> à </a:t>
            </a:r>
            <a:r>
              <a:rPr lang="sl-SI" sz="1000" dirty="0" err="1">
                <a:solidFill>
                  <a:schemeClr val="accent2">
                    <a:lumMod val="50000"/>
                  </a:schemeClr>
                </a:solidFill>
              </a:rPr>
              <a:t>l'Analysis</a:t>
            </a:r>
            <a:r>
              <a:rPr lang="sl-SI" sz="1000" dirty="0">
                <a:solidFill>
                  <a:schemeClr val="accent2">
                    <a:lumMod val="50000"/>
                  </a:schemeClr>
                </a:solidFill>
              </a:rPr>
              <a:t> </a:t>
            </a:r>
            <a:r>
              <a:rPr lang="sl-SI" sz="1000" dirty="0" err="1">
                <a:solidFill>
                  <a:schemeClr val="accent2">
                    <a:lumMod val="50000"/>
                  </a:schemeClr>
                </a:solidFill>
              </a:rPr>
              <a:t>Situs</a:t>
            </a:r>
            <a:r>
              <a:rPr lang="sl-SI" sz="1000" dirty="0">
                <a:solidFill>
                  <a:schemeClr val="accent2">
                    <a:lumMod val="50000"/>
                  </a:schemeClr>
                </a:solidFill>
              </a:rPr>
              <a:t>". </a:t>
            </a:r>
            <a:r>
              <a:rPr lang="sl-SI" sz="1000" dirty="0" err="1">
                <a:solidFill>
                  <a:schemeClr val="accent2">
                    <a:lumMod val="50000"/>
                  </a:schemeClr>
                </a:solidFill>
              </a:rPr>
              <a:t>Journal</a:t>
            </a:r>
            <a:r>
              <a:rPr lang="sl-SI" sz="1000" dirty="0">
                <a:solidFill>
                  <a:schemeClr val="accent2">
                    <a:lumMod val="50000"/>
                  </a:schemeClr>
                </a:solidFill>
              </a:rPr>
              <a:t> de </a:t>
            </a:r>
            <a:r>
              <a:rPr lang="sl-SI" sz="1000" dirty="0" err="1">
                <a:solidFill>
                  <a:schemeClr val="accent2">
                    <a:lumMod val="50000"/>
                  </a:schemeClr>
                </a:solidFill>
              </a:rPr>
              <a:t>mathématiques</a:t>
            </a:r>
            <a:r>
              <a:rPr lang="sl-SI" sz="1000" dirty="0">
                <a:solidFill>
                  <a:schemeClr val="accent2">
                    <a:lumMod val="50000"/>
                  </a:schemeClr>
                </a:solidFill>
              </a:rPr>
              <a:t> </a:t>
            </a:r>
            <a:r>
              <a:rPr lang="sl-SI" sz="1000" dirty="0" err="1">
                <a:solidFill>
                  <a:schemeClr val="accent2">
                    <a:lumMod val="50000"/>
                  </a:schemeClr>
                </a:solidFill>
              </a:rPr>
              <a:t>pures</a:t>
            </a:r>
            <a:r>
              <a:rPr lang="sl-SI" sz="1000" dirty="0">
                <a:solidFill>
                  <a:schemeClr val="accent2">
                    <a:lumMod val="50000"/>
                  </a:schemeClr>
                </a:solidFill>
              </a:rPr>
              <a:t> et </a:t>
            </a:r>
            <a:r>
              <a:rPr lang="sl-SI" sz="1000" dirty="0" err="1">
                <a:solidFill>
                  <a:schemeClr val="accent2">
                    <a:lumMod val="50000"/>
                  </a:schemeClr>
                </a:solidFill>
              </a:rPr>
              <a:t>appliquées</a:t>
            </a:r>
            <a:r>
              <a:rPr lang="sl-SI" sz="1000" dirty="0">
                <a:solidFill>
                  <a:schemeClr val="accent2">
                    <a:lumMod val="50000"/>
                  </a:schemeClr>
                </a:solidFill>
              </a:rPr>
              <a:t>. (5). 8: 169–214.</a:t>
            </a:r>
          </a:p>
          <a:p>
            <a:r>
              <a:rPr lang="sl-SI" sz="1000" dirty="0" smtClean="0">
                <a:solidFill>
                  <a:schemeClr val="accent2">
                    <a:lumMod val="50000"/>
                  </a:schemeClr>
                </a:solidFill>
              </a:rPr>
              <a:t>(</a:t>
            </a:r>
            <a:r>
              <a:rPr lang="sl-SI" sz="1000" dirty="0">
                <a:solidFill>
                  <a:schemeClr val="accent2">
                    <a:lumMod val="50000"/>
                  </a:schemeClr>
                </a:solidFill>
              </a:rPr>
              <a:t>1904). "</a:t>
            </a:r>
            <a:r>
              <a:rPr lang="sl-SI" sz="1000" dirty="0" err="1">
                <a:solidFill>
                  <a:schemeClr val="accent2">
                    <a:lumMod val="50000"/>
                  </a:schemeClr>
                </a:solidFill>
              </a:rPr>
              <a:t>Cinquième</a:t>
            </a:r>
            <a:r>
              <a:rPr lang="sl-SI" sz="1000" dirty="0">
                <a:solidFill>
                  <a:schemeClr val="accent2">
                    <a:lumMod val="50000"/>
                  </a:schemeClr>
                </a:solidFill>
              </a:rPr>
              <a:t> </a:t>
            </a:r>
            <a:r>
              <a:rPr lang="sl-SI" sz="1000" dirty="0" err="1">
                <a:solidFill>
                  <a:schemeClr val="accent2">
                    <a:lumMod val="50000"/>
                  </a:schemeClr>
                </a:solidFill>
              </a:rPr>
              <a:t>complément</a:t>
            </a:r>
            <a:r>
              <a:rPr lang="sl-SI" sz="1000" dirty="0">
                <a:solidFill>
                  <a:schemeClr val="accent2">
                    <a:lumMod val="50000"/>
                  </a:schemeClr>
                </a:solidFill>
              </a:rPr>
              <a:t> à </a:t>
            </a:r>
            <a:r>
              <a:rPr lang="sl-SI" sz="1000" dirty="0" err="1">
                <a:solidFill>
                  <a:schemeClr val="accent2">
                    <a:lumMod val="50000"/>
                  </a:schemeClr>
                </a:solidFill>
              </a:rPr>
              <a:t>l'analysis</a:t>
            </a:r>
            <a:r>
              <a:rPr lang="sl-SI" sz="1000" dirty="0">
                <a:solidFill>
                  <a:schemeClr val="accent2">
                    <a:lumMod val="50000"/>
                  </a:schemeClr>
                </a:solidFill>
              </a:rPr>
              <a:t> </a:t>
            </a:r>
            <a:r>
              <a:rPr lang="sl-SI" sz="1000" dirty="0" err="1">
                <a:solidFill>
                  <a:schemeClr val="accent2">
                    <a:lumMod val="50000"/>
                  </a:schemeClr>
                </a:solidFill>
              </a:rPr>
              <a:t>situs</a:t>
            </a:r>
            <a:r>
              <a:rPr lang="sl-SI" sz="1000" dirty="0">
                <a:solidFill>
                  <a:schemeClr val="accent2">
                    <a:lumMod val="50000"/>
                  </a:schemeClr>
                </a:solidFill>
              </a:rPr>
              <a:t>". </a:t>
            </a:r>
            <a:r>
              <a:rPr lang="sl-SI" sz="1000" dirty="0" err="1">
                <a:solidFill>
                  <a:schemeClr val="accent2">
                    <a:lumMod val="50000"/>
                  </a:schemeClr>
                </a:solidFill>
              </a:rPr>
              <a:t>Rendiconti</a:t>
            </a:r>
            <a:r>
              <a:rPr lang="sl-SI" sz="1000" dirty="0">
                <a:solidFill>
                  <a:schemeClr val="accent2">
                    <a:lumMod val="50000"/>
                  </a:schemeClr>
                </a:solidFill>
              </a:rPr>
              <a:t> del </a:t>
            </a:r>
            <a:r>
              <a:rPr lang="sl-SI" sz="1000" dirty="0" err="1">
                <a:solidFill>
                  <a:schemeClr val="accent2">
                    <a:lumMod val="50000"/>
                  </a:schemeClr>
                </a:solidFill>
              </a:rPr>
              <a:t>Circolo</a:t>
            </a:r>
            <a:r>
              <a:rPr lang="sl-SI" sz="1000" dirty="0">
                <a:solidFill>
                  <a:schemeClr val="accent2">
                    <a:lumMod val="50000"/>
                  </a:schemeClr>
                </a:solidFill>
              </a:rPr>
              <a:t> </a:t>
            </a:r>
            <a:r>
              <a:rPr lang="sl-SI" sz="1000" dirty="0" err="1">
                <a:solidFill>
                  <a:schemeClr val="accent2">
                    <a:lumMod val="50000"/>
                  </a:schemeClr>
                </a:solidFill>
              </a:rPr>
              <a:t>Matematico</a:t>
            </a:r>
            <a:r>
              <a:rPr lang="sl-SI" sz="1000" dirty="0">
                <a:solidFill>
                  <a:schemeClr val="accent2">
                    <a:lumMod val="50000"/>
                  </a:schemeClr>
                </a:solidFill>
              </a:rPr>
              <a:t> di Palermo. 18: 45–110. </a:t>
            </a:r>
          </a:p>
        </p:txBody>
      </p:sp>
    </p:spTree>
    <p:extLst>
      <p:ext uri="{BB962C8B-B14F-4D97-AF65-F5344CB8AC3E}">
        <p14:creationId xmlns:p14="http://schemas.microsoft.com/office/powerpoint/2010/main" val="11196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1000"/>
                                        <p:tgtEl>
                                          <p:spTgt spid="4">
                                            <p:txEl>
                                              <p:pRg st="1" end="1"/>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1000"/>
                                        <p:tgtEl>
                                          <p:spTgt spid="4">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1000"/>
                                        <p:tgtEl>
                                          <p:spTgt spid="4">
                                            <p:txEl>
                                              <p:pRg st="3" end="3"/>
                                            </p:txEl>
                                          </p:spTgt>
                                        </p:tgtEl>
                                      </p:cBhvr>
                                    </p:animEffect>
                                  </p:childTnLst>
                                </p:cTn>
                              </p:par>
                            </p:childTnLst>
                          </p:cTn>
                        </p:par>
                        <p:par>
                          <p:cTn id="20" fill="hold">
                            <p:stCondLst>
                              <p:cond delay="6000"/>
                            </p:stCondLst>
                            <p:childTnLst>
                              <p:par>
                                <p:cTn id="21" presetID="22" presetClass="entr" presetSubtype="1" fill="hold" grpId="0"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1000"/>
                                        <p:tgtEl>
                                          <p:spTgt spid="4">
                                            <p:txEl>
                                              <p:pRg st="4" end="4"/>
                                            </p:txEl>
                                          </p:spTgt>
                                        </p:tgtEl>
                                      </p:cBhvr>
                                    </p:animEffect>
                                  </p:childTnLst>
                                </p:cTn>
                              </p:par>
                            </p:childTnLst>
                          </p:cTn>
                        </p:par>
                        <p:par>
                          <p:cTn id="24" fill="hold">
                            <p:stCondLst>
                              <p:cond delay="7500"/>
                            </p:stCondLst>
                            <p:childTnLst>
                              <p:par>
                                <p:cTn id="25" presetID="22" presetClass="entr" presetSubtype="1"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up)">
                                      <p:cBhvr>
                                        <p:cTn id="27" dur="1000"/>
                                        <p:tgtEl>
                                          <p:spTgt spid="4">
                                            <p:txEl>
                                              <p:pRg st="5" end="5"/>
                                            </p:txEl>
                                          </p:spTgt>
                                        </p:tgtEl>
                                      </p:cBhvr>
                                    </p:animEffect>
                                  </p:childTnLst>
                                </p:cTn>
                              </p:par>
                            </p:childTnLst>
                          </p:cTn>
                        </p:par>
                        <p:par>
                          <p:cTn id="28" fill="hold">
                            <p:stCondLst>
                              <p:cond delay="9000"/>
                            </p:stCondLst>
                            <p:childTnLst>
                              <p:par>
                                <p:cTn id="29" presetID="22" presetClass="entr" presetSubtype="1" fill="hold" grpId="0"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up)">
                                      <p:cBhvr>
                                        <p:cTn id="31" dur="10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22" grpId="0" animBg="1"/>
      <p:bldP spid="24" grpId="0" animBg="1"/>
      <p:bldP spid="26" grpId="0" animBg="1"/>
      <p:bldP spid="27" grpId="0" animBg="1"/>
      <p:bldP spid="23" grpId="0" animBg="1"/>
      <p:bldP spid="29" grpId="0"/>
      <p:bldP spid="30" grpId="0"/>
      <p:bldP spid="31" grpId="0"/>
      <p:bldP spid="16" grpId="0" animBg="1"/>
      <p:bldP spid="4" grpId="0" build="p" advAuto="50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8855</TotalTime>
  <Words>1220</Words>
  <Application>Microsoft Office PowerPoint</Application>
  <PresentationFormat>On-screen Show (4:3)</PresentationFormat>
  <Paragraphs>121</Paragraphs>
  <Slides>15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Arial Black</vt:lpstr>
      <vt:lpstr>Bodoni MT</vt:lpstr>
      <vt:lpstr>Cambria Math</vt:lpstr>
      <vt:lpstr>Corbel</vt:lpstr>
      <vt:lpstr>Georgia</vt:lpstr>
      <vt:lpstr>Times New Roman</vt:lpstr>
      <vt:lpstr>Wingdings 3</vt:lpstr>
      <vt:lpstr>Facet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Pavesic</dc:creator>
  <cp:lastModifiedBy>Petar Pavešić</cp:lastModifiedBy>
  <cp:revision>141</cp:revision>
  <dcterms:created xsi:type="dcterms:W3CDTF">2006-08-16T00:00:00Z</dcterms:created>
  <dcterms:modified xsi:type="dcterms:W3CDTF">2021-05-28T19:00:45Z</dcterms:modified>
</cp:coreProperties>
</file>