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90" r:id="rId4"/>
    <p:sldId id="291" r:id="rId5"/>
    <p:sldId id="292" r:id="rId6"/>
    <p:sldId id="295" r:id="rId7"/>
    <p:sldId id="294" r:id="rId8"/>
    <p:sldId id="293" r:id="rId9"/>
    <p:sldId id="296" r:id="rId10"/>
    <p:sldId id="297" r:id="rId11"/>
    <p:sldId id="298" r:id="rId12"/>
    <p:sldId id="271" r:id="rId13"/>
    <p:sldId id="268" r:id="rId14"/>
    <p:sldId id="270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3" r:id="rId26"/>
    <p:sldId id="281" r:id="rId27"/>
    <p:sldId id="284" r:id="rId28"/>
    <p:sldId id="285" r:id="rId29"/>
    <p:sldId id="286" r:id="rId30"/>
    <p:sldId id="288" r:id="rId31"/>
    <p:sldId id="289" r:id="rId32"/>
    <p:sldId id="282" r:id="rId33"/>
    <p:sldId id="287" r:id="rId34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ajser" initials="DG" lastIdx="1" clrIdx="0">
    <p:extLst>
      <p:ext uri="{19B8F6BF-5375-455C-9EA6-DF929625EA0E}">
        <p15:presenceInfo xmlns:p15="http://schemas.microsoft.com/office/powerpoint/2012/main" userId="David Gaj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2214" autoAdjust="0"/>
  </p:normalViewPr>
  <p:slideViewPr>
    <p:cSldViewPr snapToGrid="0">
      <p:cViewPr varScale="1">
        <p:scale>
          <a:sx n="52" d="100"/>
          <a:sy n="52" d="100"/>
        </p:scale>
        <p:origin x="18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6898-D930-43E2-A36D-76069D3F40CB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FA56E-884D-45BE-86D5-87CA19F9D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16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8041-7CE5-4D03-BF32-1FB6BB13E556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1DCE-0E00-40F9-BFE8-32032A7BD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Opis te predstavitve na spletu je bil narejen pred samo predstavitvijo.</a:t>
            </a:r>
          </a:p>
          <a:p>
            <a:endParaRPr lang="sl-SI" dirty="0"/>
          </a:p>
          <a:p>
            <a:r>
              <a:rPr lang="sl-SI" dirty="0"/>
              <a:t>Plan predstavitve:</a:t>
            </a:r>
          </a:p>
          <a:p>
            <a:endParaRPr lang="sl-SI" dirty="0"/>
          </a:p>
          <a:p>
            <a:r>
              <a:rPr lang="sl-SI" dirty="0"/>
              <a:t>Najprej malo splošno o polinomih na krožku,</a:t>
            </a:r>
          </a:p>
          <a:p>
            <a:r>
              <a:rPr lang="sl-SI" dirty="0"/>
              <a:t>Nato reševanje kubičnih enačb, s poudarkom na primerih. Izpeljali bomo Cardanovo formulo in nekaj njenih lastnosti</a:t>
            </a:r>
          </a:p>
          <a:p>
            <a:r>
              <a:rPr lang="sl-SI" dirty="0"/>
              <a:t>Sin(1 stopinja) bomo poskusili izraziti s koreni. Kdo meni, da je to mogoče?</a:t>
            </a:r>
          </a:p>
          <a:p>
            <a:r>
              <a:rPr lang="sl-SI" dirty="0"/>
              <a:t>Komentirali bomo preprostost uporabe Cardanovih formul v razredu.</a:t>
            </a:r>
          </a:p>
          <a:p>
            <a:endParaRPr lang="sl-SI" dirty="0"/>
          </a:p>
          <a:p>
            <a:r>
              <a:rPr lang="sl-SI" dirty="0"/>
              <a:t>Kdo že videl </a:t>
            </a:r>
            <a:r>
              <a:rPr lang="sl-SI" dirty="0" err="1"/>
              <a:t>videl</a:t>
            </a:r>
            <a:r>
              <a:rPr lang="sl-SI" dirty="0"/>
              <a:t> Cardanovo formulo?</a:t>
            </a:r>
          </a:p>
          <a:p>
            <a:r>
              <a:rPr lang="sl-SI" dirty="0"/>
              <a:t>Kdo je v roku cca 1 leta uporabil?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5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Cardano: predavatelj v Milanu</a:t>
            </a:r>
          </a:p>
          <a:p>
            <a:endParaRPr lang="sl-SI" dirty="0"/>
          </a:p>
          <a:p>
            <a:r>
              <a:rPr lang="sl-SI" dirty="0"/>
              <a:t>Zelo vpliven renesančni matematik, objavil več kot 200 del. Med drugim je pomagal postaviti teorijo verjetnosti. Izumil več stvari. Univerzitetno izobražen zdravnik! Želel delati v Milanu, a nekako ni prišel zraven. Enkrat pa se mu je odprlo in je dobil licenco za zdravnika v Milanu in službo predavatelja za matematiko. K slavi je pomagalo tudi, da je pozdravil nekaj vplivnih posameznikov. Zavrnil je povabila za zdravljenje kraljevih družin na Danskem, Škotskem in v Franciji.</a:t>
            </a:r>
          </a:p>
          <a:p>
            <a:endParaRPr lang="sl-SI" dirty="0"/>
          </a:p>
          <a:p>
            <a:r>
              <a:rPr lang="sl-SI" dirty="0"/>
              <a:t>Ars </a:t>
            </a:r>
            <a:r>
              <a:rPr lang="sl-SI" dirty="0" err="1"/>
              <a:t>Magna</a:t>
            </a:r>
            <a:r>
              <a:rPr lang="sl-SI" dirty="0"/>
              <a:t>: knjiga – prva sistematična uporaba negativnih števil, rešitve kubične enačbe in enačbe 4. stopnje, omenil korene negativnih števil. V knjigi je navedel, da je kubično enačbo prvi rešil Del </a:t>
            </a:r>
            <a:r>
              <a:rPr lang="sl-SI" dirty="0" err="1"/>
              <a:t>Ferro</a:t>
            </a:r>
            <a:r>
              <a:rPr lang="sl-SI" dirty="0"/>
              <a:t> in da je metoda v knjigi njegova. Za delno rešitev je omenil tudi </a:t>
            </a:r>
            <a:r>
              <a:rPr lang="sl-SI" dirty="0" err="1"/>
              <a:t>Tartaglio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Kako je dobil rešitev kubike? </a:t>
            </a:r>
            <a:r>
              <a:rPr lang="sl-SI" dirty="0" err="1"/>
              <a:t>Tartaglio</a:t>
            </a:r>
            <a:r>
              <a:rPr lang="sl-SI" dirty="0"/>
              <a:t> je prepričal in tako dobil delne rešitve. Povabil ga je na kosilo, kjer je izvabil iz njega rešitve. </a:t>
            </a:r>
            <a:r>
              <a:rPr lang="sl-SI" dirty="0" err="1"/>
              <a:t>Tartaglia</a:t>
            </a:r>
            <a:r>
              <a:rPr lang="sl-SI" dirty="0"/>
              <a:t> pa naj bi bil že po odhodu nejevoljen zaradi tega. Celo obljubil mu je, da jih ne bo objavil.</a:t>
            </a:r>
          </a:p>
          <a:p>
            <a:r>
              <a:rPr lang="sl-SI" dirty="0"/>
              <a:t>Referenca na </a:t>
            </a:r>
            <a:r>
              <a:rPr lang="sl-SI" dirty="0" err="1"/>
              <a:t>Tartaglio</a:t>
            </a:r>
            <a:r>
              <a:rPr lang="sl-SI" dirty="0"/>
              <a:t> v knjigi.</a:t>
            </a:r>
          </a:p>
          <a:p>
            <a:endParaRPr lang="sl-SI" dirty="0"/>
          </a:p>
          <a:p>
            <a:r>
              <a:rPr lang="sl-SI" dirty="0"/>
              <a:t>Je del </a:t>
            </a:r>
            <a:r>
              <a:rPr lang="sl-SI" dirty="0" err="1"/>
              <a:t>Ferro</a:t>
            </a:r>
            <a:r>
              <a:rPr lang="sl-SI" dirty="0"/>
              <a:t> res prvi rešil?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3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Lodovico de Ferrari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učenec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Cardada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v Ars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magna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Cardano objavi formulo za rešitev enačbe 4. stopnje in jo pripiše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Ferrariju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 formuli nastopajo formule za rešitev enačbe 3. stopnje (ki jih torej res potrebuje!)</a:t>
            </a:r>
          </a:p>
          <a:p>
            <a:endParaRPr lang="sl-SI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Predaval v Rimu in Bologni (priporočila Cardana).</a:t>
            </a:r>
          </a:p>
          <a:p>
            <a:endParaRPr lang="sl-SI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Tartaglia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izzval Cardana, ki je zavrnil, sprejel pa je Ferrari.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Tartaglia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izgubil duel s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Ferrarijem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(predčasno odšel, ker je Ferrari bolje razumel zadeve). Tako je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Tartaglia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izgubil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preztiž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dohodek.</a:t>
            </a:r>
          </a:p>
          <a:p>
            <a:endParaRPr lang="sl-SI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Zaradi poraza je </a:t>
            </a:r>
            <a:r>
              <a:rPr lang="sl-SI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Tartaglia</a:t>
            </a:r>
            <a:r>
              <a:rPr lang="sl-SI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izgubil službo in umrl v revščini.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0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V </a:t>
                </a:r>
                <a:r>
                  <a:rPr lang="sl-SI" dirty="0" err="1"/>
                  <a:t>Hornerju</a:t>
                </a:r>
                <a:r>
                  <a:rPr lang="sl-SI" dirty="0"/>
                  <a:t> rabimo: x^2+3=3koren(3-2sqqrt(2))+3koren(3+2sqrt(2))+1. Če to pomnožimo z x, dobimo -2 (upoštevamo 2x kub, ostalo se odšteje). Polinom, ki nam ostane, ima koeficiente 1,x_1 in x_1^2+3, kjer je x_1 ničla. Vidimo, da je diskriminanta negativna.</a:t>
                </a:r>
              </a:p>
              <a:p>
                <a:endParaRPr lang="sl-SI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dirty="0"/>
                  <a:t>Alternativno: Odvod je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sl-SI" dirty="0"/>
                  <a:t>, torej je število realnih ničel __.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V </a:t>
                </a:r>
                <a:r>
                  <a:rPr lang="sl-SI" dirty="0" err="1"/>
                  <a:t>Hornerju</a:t>
                </a:r>
                <a:r>
                  <a:rPr lang="sl-SI" dirty="0"/>
                  <a:t> rabimo: x^2+3=3koren(3-2sqqrt(2))+3koren(3+2sqrt(2))+1. Če to pomnožimo z x, dobimo -2 (upoštevamo 2x kub, ostalo se odšteje). Polinom, ki nam ostane, ima koeficiente 1,x_1 in x_1^2+3, kjer je x_1 ničla. Vidimo, da je diskriminanta negativna.</a:t>
                </a:r>
              </a:p>
              <a:p>
                <a:endParaRPr lang="sl-SI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dirty="0"/>
                  <a:t>Alternativno: Odvod je </a:t>
                </a:r>
                <a:r>
                  <a:rPr lang="sl-SI" i="0">
                    <a:latin typeface="Cambria Math" panose="02040503050406030204" pitchFamily="18" charset="0"/>
                  </a:rPr>
                  <a:t>3𝑥^2+3</a:t>
                </a:r>
                <a:r>
                  <a:rPr lang="sl-SI" dirty="0"/>
                  <a:t>, torej je število realnih ničel __.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5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Pri dokazu leme ločimo primer, ko je konstanta 0 in sicer. Potrebujemo kompleksna števila.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38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Rešujemo </a:t>
                </a:r>
                <a14:m>
                  <m:oMath xmlns:m="http://schemas.openxmlformats.org/officeDocument/2006/math">
                    <m:r>
                      <a:rPr lang="sl-SI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.</a:t>
                </a:r>
              </a:p>
              <a:p>
                <a:endParaRPr lang="sl-SI" dirty="0"/>
              </a:p>
              <a:p>
                <a:r>
                  <a:rPr lang="sl-SI" dirty="0"/>
                  <a:t>Formule na tablo!!!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Rešujemo </a:t>
                </a:r>
                <a:r>
                  <a:rPr lang="sl-SI" i="0" dirty="0">
                    <a:latin typeface="Cambria Math" panose="02040503050406030204" pitchFamily="18" charset="0"/>
                  </a:rPr>
                  <a:t>𝑝=−3𝑢𝑣</a:t>
                </a:r>
                <a:r>
                  <a:rPr lang="sl-SI" dirty="0"/>
                  <a:t> in </a:t>
                </a:r>
                <a:r>
                  <a:rPr lang="sl-SI" i="0" dirty="0">
                    <a:latin typeface="Cambria Math" panose="02040503050406030204" pitchFamily="18" charset="0"/>
                  </a:rPr>
                  <a:t>𝑢^3+𝑣^3</a:t>
                </a:r>
                <a:r>
                  <a:rPr lang="sl-SI" b="0" i="0" dirty="0">
                    <a:latin typeface="Cambria Math" panose="02040503050406030204" pitchFamily="18" charset="0"/>
                  </a:rPr>
                  <a:t>+𝑞=0</a:t>
                </a:r>
                <a:r>
                  <a:rPr lang="sl-SI" dirty="0"/>
                  <a:t>.</a:t>
                </a:r>
              </a:p>
              <a:p>
                <a:endParaRPr lang="sl-SI" dirty="0"/>
              </a:p>
              <a:p>
                <a:r>
                  <a:rPr lang="sl-SI" dirty="0"/>
                  <a:t>Formule na tablo!!!</a:t>
                </a:r>
                <a:endParaRPr lang="en-GB" dirty="0"/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5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Pri primeru 3 drugih realnih rešitev ni.</a:t>
                </a:r>
              </a:p>
              <a:p>
                <a:endParaRPr lang="sl-SI" dirty="0"/>
              </a:p>
              <a:p>
                <a:r>
                  <a:rPr lang="sl-SI" dirty="0"/>
                  <a:t>Cardanova formula torej deluje dobro le v primeru, ko imamo 1 realno rešitev (tega še nismo dokazali). Če imamo 3, se zalomi.</a:t>
                </a:r>
              </a:p>
              <a:p>
                <a:endParaRPr lang="sl-SI" dirty="0"/>
              </a:p>
              <a:p>
                <a:r>
                  <a:rPr lang="sl-SI" dirty="0"/>
                  <a:t>Opazimo: pri Cardanovi formuli moramo nujno uporabljati kompleksna števila.</a:t>
                </a:r>
              </a:p>
              <a:p>
                <a:endParaRPr lang="sl-SI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l-S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sl-SI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sl-SI" sz="1200" dirty="0"/>
                  <a:t>. Rešitve enačbe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sz="1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1200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1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sz="1200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l-SI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1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Pri primeru 3 drugih realnih rešitev ni.</a:t>
                </a:r>
              </a:p>
              <a:p>
                <a:endParaRPr lang="sl-SI" dirty="0"/>
              </a:p>
              <a:p>
                <a:r>
                  <a:rPr lang="sl-SI" dirty="0"/>
                  <a:t>Cardanova formula torej deluje dobro le v primeru, ko imamo 1 realno rešitev (tega še nismo dokazali). Če imamo 3, se zalomi.</a:t>
                </a:r>
              </a:p>
              <a:p>
                <a:endParaRPr lang="sl-SI" dirty="0"/>
              </a:p>
              <a:p>
                <a:r>
                  <a:rPr lang="sl-SI" dirty="0"/>
                  <a:t>Opazimo: pri Cardanovi formuli moramo nujno uporabljati kompleksna števila.</a:t>
                </a:r>
              </a:p>
              <a:p>
                <a:endParaRPr lang="sl-SI" dirty="0"/>
              </a:p>
              <a:p>
                <a:pPr marL="0" indent="0">
                  <a:buNone/>
                </a:pPr>
                <a:r>
                  <a:rPr lang="sl-SI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sl-SI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=𝑞^2/4+𝑝^3/27</a:t>
                </a:r>
                <a:r>
                  <a:rPr lang="sl-SI" sz="1200" dirty="0"/>
                  <a:t>. Rešitve enačbe </a:t>
                </a:r>
                <a:r>
                  <a:rPr lang="sl-SI" sz="1200" i="0">
                    <a:latin typeface="Cambria Math" panose="02040503050406030204" pitchFamily="18" charset="0"/>
                  </a:rPr>
                  <a:t>𝑡^3+𝑝𝑡+𝑞=0</a:t>
                </a:r>
                <a:r>
                  <a:rPr lang="sl-SI" sz="1200" dirty="0"/>
                  <a:t> so </a:t>
                </a:r>
                <a:r>
                  <a:rPr lang="sl-SI" sz="1800" b="0" i="0">
                    <a:latin typeface="Cambria Math" panose="02040503050406030204" pitchFamily="18" charset="0"/>
                  </a:rPr>
                  <a:t>𝑡_1,2,3=∛(−𝑞/2+√</a:t>
                </a:r>
                <a:r>
                  <a:rPr lang="sl-SI" sz="18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∆) </a:t>
                </a:r>
                <a:r>
                  <a:rPr lang="sl-SI" sz="1800" b="0" i="0">
                    <a:latin typeface="Cambria Math" panose="02040503050406030204" pitchFamily="18" charset="0"/>
                  </a:rPr>
                  <a:t>+</a:t>
                </a:r>
                <a:r>
                  <a:rPr lang="sl-SI" sz="1800" i="0">
                    <a:latin typeface="Cambria Math" panose="02040503050406030204" pitchFamily="18" charset="0"/>
                  </a:rPr>
                  <a:t>∛(−𝑞/2</a:t>
                </a:r>
                <a:r>
                  <a:rPr lang="sl-SI" sz="1800" b="0" i="0">
                    <a:latin typeface="Cambria Math" panose="02040503050406030204" pitchFamily="18" charset="0"/>
                  </a:rPr>
                  <a:t>−√</a:t>
                </a:r>
                <a:r>
                  <a:rPr lang="sl-SI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∆) </a:t>
                </a:r>
                <a:r>
                  <a:rPr lang="sl-SI" sz="18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sl-SI" dirty="0"/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12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Pri izpeljavah se nismo spraševali, če imamo rešitev kvadratne enačbe, predpostavili smo, da jo imamo. In to je res le v kompleksnem.</a:t>
            </a:r>
          </a:p>
          <a:p>
            <a:endParaRPr lang="sl-SI" dirty="0"/>
          </a:p>
          <a:p>
            <a:r>
              <a:rPr lang="sl-SI" dirty="0"/>
              <a:t>Zgodovina kompleksnih števil</a:t>
            </a:r>
          </a:p>
          <a:p>
            <a:endParaRPr lang="sl-SI" dirty="0"/>
          </a:p>
          <a:p>
            <a:r>
              <a:rPr lang="sl-SI" dirty="0"/>
              <a:t>Komaj Cardano sistematično uporabi NEGATIVNA števila! Cardano kompleksnih ni znal zares uporabljati (le z veliko muke, o čemer je tudi pisal).</a:t>
            </a:r>
          </a:p>
          <a:p>
            <a:r>
              <a:rPr lang="sl-SI" dirty="0" err="1"/>
              <a:t>Bombelli</a:t>
            </a:r>
            <a:r>
              <a:rPr lang="sl-SI" dirty="0"/>
              <a:t> uvede +-i in razvije teorijo kompleksnih števil.</a:t>
            </a:r>
          </a:p>
          <a:p>
            <a:r>
              <a:rPr lang="sl-SI" dirty="0"/>
              <a:t>Pred tem: če negativno pod korenom, je pač nekaj narobe.</a:t>
            </a:r>
          </a:p>
          <a:p>
            <a:endParaRPr lang="sl-SI" dirty="0"/>
          </a:p>
          <a:p>
            <a:r>
              <a:rPr lang="sl-SI" dirty="0"/>
              <a:t>Euler: upodobitev v ravnini</a:t>
            </a:r>
          </a:p>
          <a:p>
            <a:r>
              <a:rPr lang="sl-SI" dirty="0"/>
              <a:t>Gauss: sodobna teorija kompleksnih števil.</a:t>
            </a:r>
          </a:p>
          <a:p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Pri izpeljavah se nismo spraševali, če imamo rešitev kvadratne enačbe, predpostavili smo, da jo imamo. In to je res le v kompleksnem.</a:t>
            </a:r>
            <a:endParaRPr lang="en-GB" dirty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19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Rešitve x^3=1 narišem v kompleksni ravnini preden jih prikažem.</a:t>
            </a:r>
          </a:p>
          <a:p>
            <a:endParaRPr lang="sl-SI" dirty="0"/>
          </a:p>
          <a:p>
            <a:r>
              <a:rPr lang="sl-SI"/>
              <a:t>Zvezi na tabli.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72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Narišemo rešitve x^3=a.</a:t>
            </a:r>
          </a:p>
          <a:p>
            <a:endParaRPr lang="sl-SI" dirty="0"/>
          </a:p>
          <a:p>
            <a:r>
              <a:rPr lang="sl-SI" dirty="0"/>
              <a:t>Spomnimo se, da rešitve </a:t>
            </a:r>
            <a:r>
              <a:rPr lang="sl-SI" dirty="0" err="1"/>
              <a:t>x^n</a:t>
            </a:r>
            <a:r>
              <a:rPr lang="sl-SI" dirty="0"/>
              <a:t>= </a:t>
            </a:r>
            <a:r>
              <a:rPr lang="sl-SI" dirty="0" err="1"/>
              <a:t>konst</a:t>
            </a:r>
            <a:r>
              <a:rPr lang="sl-SI" dirty="0"/>
              <a:t>. Tvorijo pravilni n-kotnik v kompleksni ravnini s središčem v 0.</a:t>
            </a:r>
            <a:endParaRPr lang="en-GB" dirty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48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3koren(-i) dobimo tako, da pred 3koren(i) damo – (enostaven razmislek).</a:t>
            </a:r>
          </a:p>
          <a:p>
            <a:endParaRPr lang="sl-SI" dirty="0"/>
          </a:p>
          <a:p>
            <a:r>
              <a:rPr lang="sl-SI" dirty="0"/>
              <a:t>Na koncu: „Opazimo, da moramo seštevati prave pare!!!“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Naloge z olimpijad so prevedene v slovenščino, rešitve dostopne na spletu.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u="sng" dirty="0"/>
              <a:t>Kaj uporabljate vi?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Prve kubične enačbe zapisane pred Kristusom. (Babilonci, Kitajci, Grki …)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68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Dokaz trditve: očitno to so rešitve. Zakaj ni drugih? Po trditvi od prej, ko smo utemeljili, da lahko za vsako rešitev najdemo taka u in v. Te 3 vsote so edine možne</a:t>
            </a:r>
          </a:p>
          <a:p>
            <a:endParaRPr lang="sl-SI" dirty="0"/>
          </a:p>
          <a:p>
            <a:r>
              <a:rPr lang="sl-SI" dirty="0"/>
              <a:t>Dokaz posledice: Očitno, če so ničle različne in če so enake. Če sta 2 enaki in tretja ni, potem pogledamo vsoto ničel, ki je v obeh primerih enaka 0 (</a:t>
            </a:r>
            <a:r>
              <a:rPr lang="sl-SI" dirty="0" err="1"/>
              <a:t>Vietova</a:t>
            </a:r>
            <a:r>
              <a:rPr lang="sl-SI" dirty="0"/>
              <a:t> formula in 1+o+o^2=0).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2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dirty="0"/>
                  <a:t>Lahko vstavimo a, </a:t>
                </a:r>
                <a:r>
                  <a:rPr lang="sl-SI" dirty="0" err="1"/>
                  <a:t>b+ci</a:t>
                </a:r>
                <a:r>
                  <a:rPr lang="sl-SI" dirty="0"/>
                  <a:t>, b-ci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sl-SI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dirty="0"/>
                  <a:t>Kaj bomo dobili? Kdo upa ugibati?</a:t>
                </a:r>
              </a:p>
              <a:p>
                <a:endParaRPr lang="sl-SI" dirty="0"/>
              </a:p>
              <a:p>
                <a:endParaRPr lang="sl-SI" dirty="0"/>
              </a:p>
              <a:p>
                <a:r>
                  <a:rPr lang="sl-SI" dirty="0"/>
                  <a:t>Uporabil: u=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</m:oMath>
                </a14:m>
                <a:r>
                  <a:rPr lang="sl-SI" dirty="0"/>
                  <a:t> in v=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</m:oMath>
                </a14:m>
                <a:endParaRPr lang="sl-SI" dirty="0"/>
              </a:p>
              <a:p>
                <a:endParaRPr lang="sl-SI" dirty="0"/>
              </a:p>
              <a:p>
                <a:r>
                  <a:rPr lang="sl-SI" dirty="0"/>
                  <a:t>Opomba: diskriminanta je </a:t>
                </a:r>
                <a:r>
                  <a:rPr lang="sl-SI" dirty="0" err="1"/>
                  <a:t>ponavadi</a:t>
                </a:r>
                <a:r>
                  <a:rPr lang="sl-SI" dirty="0"/>
                  <a:t> definirana drugače (za konstantni faktor) in tako tu rezultat pride kar </a:t>
                </a:r>
                <a:r>
                  <a:rPr lang="sl-SI" dirty="0" err="1"/>
                  <a:t>sqrt</a:t>
                </a:r>
                <a:r>
                  <a:rPr lang="sl-SI" dirty="0"/>
                  <a:t>(delta).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Kaj bomo dobili? Kdo upa ugibati?</a:t>
                </a:r>
              </a:p>
              <a:p>
                <a:endParaRPr lang="sl-SI" dirty="0"/>
              </a:p>
              <a:p>
                <a:r>
                  <a:rPr lang="sl-SI" dirty="0"/>
                  <a:t>Komentiram: Koliko je to pri kvadratni enačbi? Koren iz D ulomljeno z a.</a:t>
                </a:r>
              </a:p>
              <a:p>
                <a:endParaRPr lang="sl-SI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dirty="0"/>
                  <a:t>Kaj bomo dobili? Kdo upa ugibati?</a:t>
                </a:r>
              </a:p>
              <a:p>
                <a:endParaRPr lang="sl-SI" dirty="0"/>
              </a:p>
              <a:p>
                <a:endParaRPr lang="sl-SI" dirty="0"/>
              </a:p>
              <a:p>
                <a:r>
                  <a:rPr lang="sl-SI" dirty="0"/>
                  <a:t>Uporabil: u^3+v^3=-q in u=</a:t>
                </a:r>
                <a:r>
                  <a:rPr lang="sl-SI" sz="1200" b="0" i="0">
                    <a:latin typeface="Cambria Math" panose="02040503050406030204" pitchFamily="18" charset="0"/>
                  </a:rPr>
                  <a:t>∛(−𝑞/2+√</a:t>
                </a:r>
                <a:r>
                  <a:rPr lang="sl-SI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∆) </a:t>
                </a:r>
                <a:endParaRPr lang="sl-SI" dirty="0"/>
              </a:p>
              <a:p>
                <a:endParaRPr lang="sl-SI" dirty="0"/>
              </a:p>
              <a:p>
                <a:r>
                  <a:rPr lang="sl-SI" dirty="0"/>
                  <a:t>Opomba: diskriminanta je </a:t>
                </a:r>
                <a:r>
                  <a:rPr lang="sl-SI" dirty="0" err="1"/>
                  <a:t>ponavadi</a:t>
                </a:r>
                <a:r>
                  <a:rPr lang="sl-SI" dirty="0"/>
                  <a:t> definirana drugače (za konstantni faktor) in tako tu rezultat pride kar </a:t>
                </a:r>
                <a:r>
                  <a:rPr lang="sl-SI" dirty="0" err="1"/>
                  <a:t>sqrt</a:t>
                </a:r>
                <a:r>
                  <a:rPr lang="sl-SI" dirty="0"/>
                  <a:t>(delta).</a:t>
                </a:r>
                <a:endParaRPr lang="en-GB" dirty="0"/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70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Vse alineje sledijo iz prejšnje zveze. Pri drugih dveh alinejah uporabimo znanje o strukturi ničel (ali 3 realne, ali 2 konjugirani kompleksni).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74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Delta=q^2/4+p^3/27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l-SI" sz="12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sub>
                      </m:sSub>
                      <m:r>
                        <a:rPr lang="sl-SI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l-SI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sl-SI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e>
                      </m:rad>
                      <m:r>
                        <a:rPr lang="sl-SI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sl-SI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sl-SI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/>
                  <a:t>Delta=q^2/4+p^3/27</a:t>
                </a:r>
              </a:p>
              <a:p>
                <a:r>
                  <a:rPr lang="sl-SI" sz="1200" b="0" i="0">
                    <a:latin typeface="Cambria Math" panose="02040503050406030204" pitchFamily="18" charset="0"/>
                  </a:rPr>
                  <a:t>𝑡_1,2,3=∛(−𝑞/2+√</a:t>
                </a:r>
                <a:r>
                  <a:rPr lang="sl-SI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∆) </a:t>
                </a:r>
                <a:r>
                  <a:rPr lang="sl-SI" sz="1200" b="0" i="0">
                    <a:latin typeface="Cambria Math" panose="02040503050406030204" pitchFamily="18" charset="0"/>
                  </a:rPr>
                  <a:t>+</a:t>
                </a:r>
                <a:r>
                  <a:rPr lang="sl-SI" sz="1200" i="0">
                    <a:latin typeface="Cambria Math" panose="02040503050406030204" pitchFamily="18" charset="0"/>
                  </a:rPr>
                  <a:t>∛(−𝑞/2</a:t>
                </a:r>
                <a:r>
                  <a:rPr lang="sl-SI" sz="1200" b="0" i="0">
                    <a:latin typeface="Cambria Math" panose="02040503050406030204" pitchFamily="18" charset="0"/>
                  </a:rPr>
                  <a:t>−√</a:t>
                </a:r>
                <a:r>
                  <a:rPr lang="sl-SI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∆) </a:t>
                </a:r>
                <a:endParaRPr lang="en-GB" dirty="0"/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2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Omenim dijaka Filipa Teodorja </a:t>
            </a:r>
            <a:r>
              <a:rPr lang="sl-SI" dirty="0" err="1"/>
              <a:t>Paluca</a:t>
            </a:r>
            <a:r>
              <a:rPr lang="sl-SI" dirty="0"/>
              <a:t>, ki mi </a:t>
            </a:r>
            <a:r>
              <a:rPr lang="sl-SI"/>
              <a:t>je predstavil vir </a:t>
            </a:r>
            <a:r>
              <a:rPr lang="sl-SI" dirty="0"/>
              <a:t>(in vir na koncu).</a:t>
            </a:r>
          </a:p>
          <a:p>
            <a:endParaRPr lang="sl-SI" dirty="0"/>
          </a:p>
          <a:p>
            <a:r>
              <a:rPr lang="sl-SI" dirty="0"/>
              <a:t>Zlati trikotnik</a:t>
            </a:r>
          </a:p>
          <a:p>
            <a:endParaRPr lang="sl-SI" dirty="0"/>
          </a:p>
          <a:p>
            <a:r>
              <a:rPr lang="sl-SI" dirty="0"/>
              <a:t>x dobimo iz x/(x-1)=1/x.</a:t>
            </a:r>
          </a:p>
          <a:p>
            <a:endParaRPr lang="sl-SI" dirty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14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Grenak priokus, ker je še treba izbirat. A vseeno zaključena oblika!!!!!!!!!!!!!!!!!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91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Če bi dali v UN, kaj bi se recimo zahtevalo?</a:t>
            </a:r>
          </a:p>
          <a:p>
            <a:r>
              <a:rPr lang="sl-SI" dirty="0"/>
              <a:t> - začetna substitucija</a:t>
            </a:r>
          </a:p>
          <a:p>
            <a:r>
              <a:rPr lang="sl-SI" dirty="0"/>
              <a:t> - diskriminanta in njen pomen (definirana „prav“)</a:t>
            </a:r>
          </a:p>
          <a:p>
            <a:r>
              <a:rPr lang="sl-SI" dirty="0"/>
              <a:t> - uporaba v primeru 1 realne ničle</a:t>
            </a:r>
          </a:p>
          <a:p>
            <a:r>
              <a:rPr lang="sl-SI" dirty="0"/>
              <a:t> - uporaba v primeru 3 realnih ničel? (potrebovali bi izbirne vsebine iz kompleksnih števil)</a:t>
            </a:r>
          </a:p>
          <a:p>
            <a:endParaRPr lang="sl-SI" dirty="0"/>
          </a:p>
          <a:p>
            <a:r>
              <a:rPr lang="sl-SI" dirty="0"/>
              <a:t>+: kompleksna števila dobijo več smisla</a:t>
            </a:r>
          </a:p>
          <a:p>
            <a:r>
              <a:rPr lang="sl-SI" dirty="0"/>
              <a:t>-: same rešitve se da dobiti z računalnikom. </a:t>
            </a:r>
          </a:p>
          <a:p>
            <a:endParaRPr lang="sl-SI" dirty="0"/>
          </a:p>
          <a:p>
            <a:r>
              <a:rPr lang="sl-SI" dirty="0"/>
              <a:t>Samo navesti brez razumevanja bi bilo faktografsko učenje. Zato … potreben čas. [najbrž zato niso v učnem načrtu]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5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Če še ostane čas: 4. stopnja in </a:t>
            </a:r>
            <a:r>
              <a:rPr lang="sl-SI" dirty="0" err="1"/>
              <a:t>Ferrarijeva</a:t>
            </a:r>
            <a:r>
              <a:rPr lang="sl-SI" dirty="0"/>
              <a:t> metoda. Imam tudi lepe primere.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2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1450: Gutenberg, tisk v Evropi (Nemčija)</a:t>
            </a:r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0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pade Konstantinopel =&gt; Nekateri Grški teksti in učenjaki gredo v Italijo.</a:t>
            </a:r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7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Amerika, začetek kolonizacije (Kolumb – Italijan, potoval iz Španije)</a:t>
            </a:r>
          </a:p>
          <a:p>
            <a:r>
              <a:rPr lang="sl-SI" dirty="0" err="1"/>
              <a:t>Vasco</a:t>
            </a:r>
            <a:r>
              <a:rPr lang="sl-SI" dirty="0"/>
              <a:t> da Gama gre okoli Afrike (Portugalska zacveti)</a:t>
            </a:r>
          </a:p>
          <a:p>
            <a:endParaRPr lang="sl-SI" dirty="0"/>
          </a:p>
          <a:p>
            <a:r>
              <a:rPr lang="sl-SI" dirty="0"/>
              <a:t>Bogata Italijanska mesta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Nikolaj Kopernik – heliocentrični sistem. Poljak, rojen v Prusiji, izobražen na univerzi v </a:t>
            </a:r>
            <a:r>
              <a:rPr lang="sl-SI" dirty="0" err="1"/>
              <a:t>Krakowu</a:t>
            </a:r>
            <a:r>
              <a:rPr lang="sl-SI" dirty="0"/>
              <a:t>, deloval med drugim tudi v Bologni</a:t>
            </a:r>
          </a:p>
          <a:p>
            <a:endParaRPr lang="sl-SI" dirty="0"/>
          </a:p>
          <a:p>
            <a:r>
              <a:rPr lang="sl-SI" dirty="0"/>
              <a:t>15.-16. stoletje Renesansa</a:t>
            </a:r>
          </a:p>
          <a:p>
            <a:endParaRPr lang="sl-SI" dirty="0"/>
          </a:p>
          <a:p>
            <a:r>
              <a:rPr lang="sl-SI" dirty="0" err="1"/>
              <a:t>Galileo</a:t>
            </a:r>
            <a:r>
              <a:rPr lang="sl-SI" dirty="0"/>
              <a:t> </a:t>
            </a:r>
            <a:r>
              <a:rPr lang="sl-SI" dirty="0" err="1"/>
              <a:t>Galilei</a:t>
            </a:r>
            <a:r>
              <a:rPr lang="sl-SI" dirty="0"/>
              <a:t> –(kasneje – prehod v 17. stoletje: ugleden, podprl Heliocentrični sistem, inkvizicija =&gt; prepovedan … Oče fizike. Italijan (Pisa, Firence)</a:t>
            </a:r>
          </a:p>
          <a:p>
            <a:r>
              <a:rPr lang="sl-SI" dirty="0"/>
              <a:t>Tudi Kepler (Nemec) takrat.</a:t>
            </a:r>
          </a:p>
          <a:p>
            <a:endParaRPr lang="sl-SI" dirty="0"/>
          </a:p>
          <a:p>
            <a:r>
              <a:rPr lang="sl-SI" dirty="0"/>
              <a:t>V 15. stoletju v Italiji se razvije bančništvo (krediti, posojila) – bogata Italijanska mesta in računovodstvo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3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Martin Luter in njegovih 95 tez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9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Univerza v Bologni ustanovljena v 11. stoletju (1088) – najstarejša na svetu, ki še deluje.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8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err="1"/>
              <a:t>Scipione</a:t>
            </a:r>
            <a:r>
              <a:rPr lang="sl-SI" dirty="0"/>
              <a:t>: Bolonjski akademik (učil aritmetiko in geometrijo) </a:t>
            </a:r>
            <a:r>
              <a:rPr lang="sl-SI" dirty="0" err="1"/>
              <a:t>Scipione</a:t>
            </a:r>
            <a:r>
              <a:rPr lang="sl-SI" dirty="0"/>
              <a:t> del </a:t>
            </a:r>
            <a:r>
              <a:rPr lang="sl-SI" dirty="0" err="1"/>
              <a:t>Ferro</a:t>
            </a:r>
            <a:r>
              <a:rPr lang="sl-SI" dirty="0"/>
              <a:t> je našel metodo, ni pa o njej nobenih zapisov (zmeraj deluje?).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Matematiki so se javno izzivali: ni bilo dobro razkriti svojih metod. Poraženec je </a:t>
            </a:r>
            <a:r>
              <a:rPr lang="sl-SI" dirty="0" err="1"/>
              <a:t>ponavadi</a:t>
            </a:r>
            <a:r>
              <a:rPr lang="sl-SI" dirty="0"/>
              <a:t> izgubil financiranje z Univerze.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err="1"/>
              <a:t>Hannibal</a:t>
            </a:r>
            <a:r>
              <a:rPr lang="sl-SI" dirty="0"/>
              <a:t> </a:t>
            </a:r>
            <a:r>
              <a:rPr lang="sl-SI" dirty="0" err="1"/>
              <a:t>Nave</a:t>
            </a:r>
            <a:r>
              <a:rPr lang="sl-SI" dirty="0"/>
              <a:t> – zet del </a:t>
            </a:r>
            <a:r>
              <a:rPr lang="sl-SI" dirty="0" err="1"/>
              <a:t>Ferra</a:t>
            </a:r>
            <a:r>
              <a:rPr lang="sl-SI" dirty="0"/>
              <a:t> – prevzame njegovo pozicijo in zapiske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Del </a:t>
            </a:r>
            <a:r>
              <a:rPr lang="sl-SI" dirty="0" err="1"/>
              <a:t>Fiore</a:t>
            </a:r>
            <a:r>
              <a:rPr lang="sl-SI" dirty="0"/>
              <a:t>: Asistent del </a:t>
            </a:r>
            <a:r>
              <a:rPr lang="sl-SI" dirty="0" err="1"/>
              <a:t>Ferra</a:t>
            </a:r>
            <a:r>
              <a:rPr lang="sl-SI" dirty="0"/>
              <a:t> – tudi dobi zapiske pred smrtjo, jih hrani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err="1"/>
              <a:t>Tartaglia</a:t>
            </a:r>
            <a:r>
              <a:rPr lang="sl-SI" dirty="0"/>
              <a:t>: Benečan, objavil veliko knjig (tudi prve Italijanske prevode Arhimeda in </a:t>
            </a:r>
            <a:r>
              <a:rPr lang="sl-SI" dirty="0" err="1"/>
              <a:t>Euklida</a:t>
            </a:r>
            <a:r>
              <a:rPr lang="sl-SI" dirty="0"/>
              <a:t>. Veliko pisal (pot topovskih izstrelkov, kako iz vode potegniti ladjo, …). V bistvu se je pisal Fontana, vzdevek </a:t>
            </a:r>
            <a:r>
              <a:rPr lang="sl-SI" dirty="0" err="1"/>
              <a:t>Tartaglia</a:t>
            </a:r>
            <a:r>
              <a:rPr lang="sl-SI" dirty="0"/>
              <a:t> (jecljač) je dobil zaradi hibe, ki jo je ime. Kot otroka ga je udaril francoski vojak in bi skoraj umrl. Zato tudi ima brado.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Preživljal se je s prodajo svojega znanja. Bil je samouk, učil se je iz knjig. Za svoje rešitve je prejemal plačilo, stranke so bili recimo topničarji in arhitekti. Plačilo ni zmeraj prišlo .. (</a:t>
            </a:r>
            <a:r>
              <a:rPr lang="sl-SI" dirty="0" err="1"/>
              <a:t>sp</a:t>
            </a:r>
            <a:r>
              <a:rPr lang="sl-SI" dirty="0"/>
              <a:t>). Nekako je tudi odkril rešitev kubične enačbe.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Leta 1535 je </a:t>
            </a:r>
            <a:r>
              <a:rPr lang="sl-SI" dirty="0" err="1"/>
              <a:t>Fior</a:t>
            </a:r>
            <a:r>
              <a:rPr lang="sl-SI" dirty="0"/>
              <a:t> izzval </a:t>
            </a:r>
            <a:r>
              <a:rPr lang="sl-SI" dirty="0" err="1"/>
              <a:t>Tartaglio</a:t>
            </a:r>
            <a:r>
              <a:rPr lang="sl-SI" dirty="0"/>
              <a:t> na dvoboj, ki ga je </a:t>
            </a:r>
            <a:r>
              <a:rPr lang="sl-SI" dirty="0" err="1"/>
              <a:t>Tartaglia</a:t>
            </a:r>
            <a:r>
              <a:rPr lang="sl-SI" dirty="0"/>
              <a:t> zmagal. Drug drugemu sta zastavila 30 kubičnih enačb, ki jih je </a:t>
            </a:r>
            <a:r>
              <a:rPr lang="sl-SI" dirty="0" err="1"/>
              <a:t>Tartaglia</a:t>
            </a:r>
            <a:r>
              <a:rPr lang="sl-SI" dirty="0"/>
              <a:t> znal rešiti, </a:t>
            </a:r>
            <a:r>
              <a:rPr lang="sl-SI" dirty="0" err="1"/>
              <a:t>Fior</a:t>
            </a:r>
            <a:r>
              <a:rPr lang="sl-SI" dirty="0"/>
              <a:t> pa le nekaj </a:t>
            </a:r>
            <a:r>
              <a:rPr lang="sl-SI" dirty="0" err="1"/>
              <a:t>Tartagliinih</a:t>
            </a:r>
            <a:r>
              <a:rPr lang="sl-SI" dirty="0"/>
              <a:t>. </a:t>
            </a:r>
            <a:r>
              <a:rPr lang="sl-SI" dirty="0" err="1"/>
              <a:t>Tartaglia</a:t>
            </a:r>
            <a:r>
              <a:rPr lang="sl-SI" dirty="0"/>
              <a:t> naj pred dvobojem še ne bi znal vseh rešiti, a je med dvobojem odkril metodo!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Dobil je slavo, denarja ni sprejel.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11DCE-0E00-40F9-BFE8-32032A7BDB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8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0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65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81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3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859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80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1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11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32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15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E839-FFF3-476E-A4D2-584BA0A43CD6}" type="datetimeFigureOut">
              <a:rPr lang="sl-SI" smtClean="0"/>
              <a:t>27. 01. 2024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92C0-5114-4D1D-B53D-29B321A7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69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imo-official.org/problems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8.png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3.png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com.org/article/columbus-indians-and-discovery-america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https://mathshistory.st-andrews.ac.uk/Biographies/Tartagli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hyperlink" Target="https://mathshistory.st-andrews.ac.uk/Biographies/Ferro/" TargetMode="External"/><Relationship Id="rId5" Type="http://schemas.openxmlformats.org/officeDocument/2006/relationships/hyperlink" Target="https://maa.org/sites/default/files/pdf/awards/college.math.j.47.5.322.pdf" TargetMode="External"/><Relationship Id="rId4" Type="http://schemas.openxmlformats.org/officeDocument/2006/relationships/hyperlink" Target="https://trans4mind.com/personal_development/mathematics/polynomials/cardanoMethodExamples.htm" TargetMode="External"/><Relationship Id="rId9" Type="http://schemas.openxmlformats.org/officeDocument/2006/relationships/hyperlink" Target="https://www.heritagedaily.com/2021/12/the-fall-of-constantinople/1422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036" y="1472062"/>
            <a:ext cx="9971964" cy="1655763"/>
          </a:xfrm>
        </p:spPr>
        <p:txBody>
          <a:bodyPr>
            <a:normAutofit/>
          </a:bodyPr>
          <a:lstStyle/>
          <a:p>
            <a:r>
              <a:rPr lang="sl-SI" i="1" dirty="0"/>
              <a:t>Polinomi za matematični krožek</a:t>
            </a:r>
            <a:br>
              <a:rPr lang="sl-SI" i="1" dirty="0"/>
            </a:br>
            <a:r>
              <a:rPr lang="sl-SI" sz="4000" i="1" dirty="0"/>
              <a:t>s poudarkom na Cardanovi formuli</a:t>
            </a:r>
            <a:endParaRPr lang="sl-SI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628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dr. David Gajser</a:t>
            </a:r>
          </a:p>
          <a:p>
            <a:r>
              <a:rPr lang="sl-SI" dirty="0"/>
              <a:t>II. gimnazija Maribor in Fakulteta za naravoslovje in matematiko UM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Ljubljana, 27. 1. 2024</a:t>
            </a:r>
          </a:p>
        </p:txBody>
      </p:sp>
    </p:spTree>
    <p:extLst>
      <p:ext uri="{BB962C8B-B14F-4D97-AF65-F5344CB8AC3E}">
        <p14:creationId xmlns:p14="http://schemas.microsoft.com/office/powerpoint/2010/main" val="320387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F6614A-358B-43E0-B246-3C188C62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Gerolamo </a:t>
            </a:r>
            <a:r>
              <a:rPr lang="en-GB" dirty="0" err="1"/>
              <a:t>Cardano</a:t>
            </a:r>
            <a:r>
              <a:rPr lang="sl-SI" dirty="0"/>
              <a:t> (1501– 1576)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8BB4ECD-B86D-4EF6-AAC3-98C9050B0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6" y="1690688"/>
            <a:ext cx="3406877" cy="4387645"/>
          </a:xfr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74CC5139-6A6D-4E5A-8016-538B0F6E2FE4}"/>
              </a:ext>
            </a:extLst>
          </p:cNvPr>
          <p:cNvGrpSpPr/>
          <p:nvPr/>
        </p:nvGrpSpPr>
        <p:grpSpPr>
          <a:xfrm>
            <a:off x="1150374" y="1690688"/>
            <a:ext cx="6165810" cy="4187199"/>
            <a:chOff x="1150374" y="1690688"/>
            <a:chExt cx="6165810" cy="4187199"/>
          </a:xfrm>
        </p:grpSpPr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AF0BEA18-B1E3-44F0-968A-5E07EE1A38BC}"/>
                </a:ext>
              </a:extLst>
            </p:cNvPr>
            <p:cNvSpPr txBox="1"/>
            <p:nvPr/>
          </p:nvSpPr>
          <p:spPr>
            <a:xfrm>
              <a:off x="1150374" y="3099680"/>
              <a:ext cx="6165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Ars </a:t>
              </a:r>
              <a:r>
                <a:rPr lang="sl-SI" sz="2800" dirty="0" err="1"/>
                <a:t>magna</a:t>
              </a:r>
              <a:r>
                <a:rPr lang="sl-SI" sz="2800" dirty="0"/>
                <a:t> (1545)</a:t>
              </a:r>
              <a:endParaRPr lang="en-GB" sz="2800" dirty="0"/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E32C5451-E6FA-4AC6-9A0F-42012B6DF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279" y="1690688"/>
              <a:ext cx="2752541" cy="418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43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92AD9-DE53-476F-BF65-1173EF2C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Lodovico</a:t>
            </a:r>
            <a:r>
              <a:rPr lang="sl-SI" dirty="0"/>
              <a:t> de Ferrari (1522 – 1565)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D4D640C-4AF0-4677-B146-8463D24C4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24" y="1690688"/>
            <a:ext cx="3538998" cy="4658477"/>
          </a:xfrm>
        </p:spPr>
      </p:pic>
    </p:spTree>
    <p:extLst>
      <p:ext uri="{BB962C8B-B14F-4D97-AF65-F5344CB8AC3E}">
        <p14:creationId xmlns:p14="http://schemas.microsoft.com/office/powerpoint/2010/main" val="22435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8081F6E7-D854-4567-B80B-1450E0EB6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1. Rešimo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–48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–1=0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8081F6E7-D854-4567-B80B-1450E0EB6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4E5AB1EC-8FB7-46CB-9A40-0CD8E9FCC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002"/>
                <a:ext cx="10827774" cy="1905717"/>
              </a:xfrm>
            </p:spPr>
            <p:txBody>
              <a:bodyPr/>
              <a:lstStyle/>
              <a:p>
                <a:r>
                  <a:rPr lang="sl-SI" dirty="0"/>
                  <a:t>Celoštevilskih rešitev ni.</a:t>
                </a:r>
              </a:p>
              <a:p>
                <a:r>
                  <a:rPr lang="sl-SI" dirty="0"/>
                  <a:t>Če so racionalne, so potence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Uganemo: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. S </a:t>
                </a:r>
                <a:r>
                  <a:rPr lang="sl-SI" dirty="0" err="1"/>
                  <a:t>Hornerjevim</a:t>
                </a:r>
                <a:r>
                  <a:rPr lang="sl-SI" dirty="0"/>
                  <a:t> algoritmom lahko ugotovimo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4E5AB1EC-8FB7-46CB-9A40-0CD8E9FCC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002"/>
                <a:ext cx="10827774" cy="1905717"/>
              </a:xfrm>
              <a:blipFill>
                <a:blip r:embed="rId4"/>
                <a:stretch>
                  <a:fillRect l="-1014" t="-5431" r="-507" b="-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1">
                <a:extLst>
                  <a:ext uri="{FF2B5EF4-FFF2-40B4-BE49-F238E27FC236}">
                    <a16:creationId xmlns:a16="http://schemas.microsoft.com/office/drawing/2014/main" id="{092B019A-D94B-48F6-A1CB-F017C470A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19719"/>
                <a:ext cx="1068029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l-SI" dirty="0"/>
                  <a:t>Primer 2. Rešimo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–48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Naslov 1">
                <a:extLst>
                  <a:ext uri="{FF2B5EF4-FFF2-40B4-BE49-F238E27FC236}">
                    <a16:creationId xmlns:a16="http://schemas.microsoft.com/office/drawing/2014/main" id="{092B019A-D94B-48F6-A1CB-F017C470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19719"/>
                <a:ext cx="10680290" cy="1325563"/>
              </a:xfrm>
              <a:prstGeom prst="rect">
                <a:avLst/>
              </a:prstGeom>
              <a:blipFill>
                <a:blip r:embed="rId5"/>
                <a:stretch>
                  <a:fillRect l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9E6E1968-B868-4ABF-A43E-54CEBDB7E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72577"/>
                <a:ext cx="10827774" cy="1905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l-SI" dirty="0"/>
                  <a:t>Celoštevilskih in racionalnih rešitev ni.</a:t>
                </a:r>
              </a:p>
              <a:p>
                <a:r>
                  <a:rPr lang="sl-SI" dirty="0"/>
                  <a:t>Substitucija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dirty="0"/>
                  <a:t>nam da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+2=0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/>
              </a:p>
              <a:p>
                <a:r>
                  <a:rPr lang="sl-SI" dirty="0"/>
                  <a:t>Torej je edina realna rešitev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9E6E1968-B868-4ABF-A43E-54CEBDB7E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2577"/>
                <a:ext cx="10827774" cy="1905717"/>
              </a:xfrm>
              <a:prstGeom prst="rect">
                <a:avLst/>
              </a:prstGeom>
              <a:blipFill>
                <a:blip r:embed="rId6"/>
                <a:stretch>
                  <a:fillRect l="-1014" t="-7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48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F88893-7396-4626-8D2B-11EC94DE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Uvod v Cardanovo formulo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2F3BE22-A36F-4D3C-95B6-C8AE92B8C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l-SI" sz="3600" dirty="0"/>
                  <a:t>Rešujemo </a:t>
                </a:r>
                <a14:m>
                  <m:oMath xmlns:m="http://schemas.openxmlformats.org/officeDocument/2006/math">
                    <m:r>
                      <a:rPr lang="sl-SI" sz="3600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sl-SI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sl-SI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l-SI" sz="3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sz="3600" dirty="0"/>
                  <a:t>.</a:t>
                </a:r>
              </a:p>
              <a:p>
                <a:r>
                  <a:rPr lang="sl-SI" sz="3600" dirty="0"/>
                  <a:t>Najprej lahko delimo z vodilnim koeficientom, dobimo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sz="3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l-SI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sl-SI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l-SI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l-SI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sl-SI" sz="3600" b="0" i="1" dirty="0" smtClean="0">
                          <a:latin typeface="Cambria Math" panose="02040503050406030204" pitchFamily="18" charset="0"/>
                        </a:rPr>
                        <m:t>′=0.</m:t>
                      </m:r>
                    </m:oMath>
                  </m:oMathPara>
                </a14:m>
                <a:endParaRPr lang="sl-SI" sz="3600" dirty="0"/>
              </a:p>
              <a:p>
                <a:r>
                  <a:rPr lang="sl-SI" sz="3600" dirty="0"/>
                  <a:t>Nato substitucija </a:t>
                </a:r>
                <a14:m>
                  <m:oMath xmlns:m="http://schemas.openxmlformats.org/officeDocument/2006/math"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sl-SI" sz="3600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sl-SI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3600" dirty="0"/>
                  <a:t>.</a:t>
                </a:r>
              </a:p>
              <a:p>
                <a:r>
                  <a:rPr lang="sl-SI" sz="3600" dirty="0"/>
                  <a:t>Dobimo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sz="3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sz="3600" dirty="0"/>
                  <a:t>.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2F3BE22-A36F-4D3C-95B6-C8AE92B8C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23" t="-3221" r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5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99A44DD0-BEAF-4116-80FF-36430BDD47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3. Rešimo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99A44DD0-BEAF-4116-80FF-36430BDD4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42DF799-7631-4B49-8455-AA9A87120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sl-SI" dirty="0"/>
              </a:p>
              <a:p>
                <a:r>
                  <a:rPr lang="sl-SI" dirty="0"/>
                  <a:t>Opazimo, da ni celoštevilskih rešitev. </a:t>
                </a:r>
              </a:p>
              <a:p>
                <a:endParaRPr lang="sl-SI" dirty="0"/>
              </a:p>
              <a:p>
                <a:pPr marL="0" indent="0">
                  <a:buNone/>
                </a:pPr>
                <a:endParaRPr lang="sl-SI" dirty="0"/>
              </a:p>
              <a:p>
                <a:r>
                  <a:rPr lang="sl-SI" dirty="0"/>
                  <a:t>Ugibamo: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endParaRPr lang="sl-SI" dirty="0"/>
              </a:p>
              <a:p>
                <a:endParaRPr lang="sl-SI" dirty="0"/>
              </a:p>
              <a:p>
                <a:endParaRPr lang="sl-SI" dirty="0"/>
              </a:p>
              <a:p>
                <a:endParaRPr lang="sl-SI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42DF799-7631-4B49-8455-AA9A87120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20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61A77-CE96-4E64-B479-2C8397AD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Izpeljava splošne rešitve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1E0861DA-59E3-408F-B021-EDF65262B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r>
                  <a:rPr lang="sl-SI" sz="2800" dirty="0"/>
                  <a:t>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gibamo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da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bo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 š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lo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itev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ena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sl-SI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 lepo zapisati kot vsoto preprostejših izrazov, zato postavimo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Dobimo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Lepo bi bilo, če bi lahko imeli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.</a:t>
                </a:r>
              </a:p>
              <a:p>
                <a:pPr marL="0" indent="0">
                  <a:buNone/>
                </a:pPr>
                <a:r>
                  <a:rPr lang="sl-SI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Lema.</a:t>
                </a:r>
                <a:r>
                  <a:rPr lang="sl-SI" dirty="0"/>
                  <a:t> Vsako (kompleksno) število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l-SI" dirty="0"/>
                  <a:t> lahko zapišemo kot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dirty="0"/>
                  <a:t>, kjer je produkt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 poljubna vnaprej izbrana konstanta.</a:t>
                </a:r>
              </a:p>
              <a:p>
                <a:pPr marL="0" indent="0">
                  <a:buNone/>
                </a:pPr>
                <a:endParaRPr lang="sl-SI" dirty="0"/>
              </a:p>
              <a:p>
                <a:pPr marL="0" indent="0">
                  <a:buNone/>
                </a:pPr>
                <a:r>
                  <a:rPr lang="sl-SI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Posledica</a:t>
                </a:r>
                <a:r>
                  <a:rPr lang="sl-SI" dirty="0"/>
                  <a:t>. Rešitve enačbe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 so natanko števila oblike </a:t>
                </a:r>
                <a:br>
                  <a:rPr lang="sl-SI" dirty="0"/>
                </a:b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dirty="0"/>
                  <a:t>, kjer je </a:t>
                </a:r>
                <a14:m>
                  <m:oMath xmlns:m="http://schemas.openxmlformats.org/officeDocument/2006/math">
                    <m:r>
                      <a:rPr lang="sl-SI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1E0861DA-59E3-408F-B021-EDF65262B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4"/>
                <a:stretch>
                  <a:fillRect l="-1275" t="-2241" r="-696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15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D27FE-AAC6-44D0-BC59-40901BB5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Cardanova formula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DA1AF53-7233-4E45-9579-DD49E0FC1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623" y="1690688"/>
                <a:ext cx="1124174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l-SI" sz="3600" dirty="0"/>
                  <a:t>Definiramo </a:t>
                </a:r>
                <a14:m>
                  <m:oMath xmlns:m="http://schemas.openxmlformats.org/officeDocument/2006/math">
                    <m:r>
                      <a:rPr lang="sl-SI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sl-S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l-S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sl-S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sl-S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sl-SI" sz="3600" dirty="0"/>
                  <a:t>. Rešitve enačbe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sz="3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3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sz="3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sz="3600" dirty="0"/>
                  <a:t> so</a:t>
                </a:r>
              </a:p>
              <a:p>
                <a:pPr marL="0" indent="0">
                  <a:buNone/>
                </a:pPr>
                <a:endParaRPr lang="sl-SI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l-SI" sz="48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sub>
                      </m:sSub>
                      <m:r>
                        <a:rPr lang="sl-SI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l-SI" sz="4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4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sl-SI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e>
                      </m:rad>
                      <m:r>
                        <a:rPr lang="sl-SI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sl-SI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sl-SI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e>
                      </m:rad>
                      <m:r>
                        <a:rPr lang="sl-SI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l-SI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DA1AF53-7233-4E45-9579-DD49E0FC1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623" y="1690688"/>
                <a:ext cx="11241742" cy="4351338"/>
              </a:xfrm>
              <a:blipFill>
                <a:blip r:embed="rId4"/>
                <a:stretch>
                  <a:fillRect l="-1627" r="-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3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2BCB72F9-8ACF-47FC-8065-CD6A9A04CF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3. Rešimo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2BCB72F9-8ACF-47FC-8065-CD6A9A04C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925BCA11-B9DC-4E5F-B8FE-96D9BD69F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78704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ad>
                            <m:radPr>
                              <m:degHide m:val="on"/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925BCA11-B9DC-4E5F-B8FE-96D9BD69F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787041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slov 1">
                <a:extLst>
                  <a:ext uri="{FF2B5EF4-FFF2-40B4-BE49-F238E27FC236}">
                    <a16:creationId xmlns:a16="http://schemas.microsoft.com/office/drawing/2014/main" id="{4A76F267-16CD-4CB6-85DD-31342B40F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53469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l-SI" dirty="0"/>
                  <a:t>Primer 4: Rešimo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Naslov 1">
                <a:extLst>
                  <a:ext uri="{FF2B5EF4-FFF2-40B4-BE49-F238E27FC236}">
                    <a16:creationId xmlns:a16="http://schemas.microsoft.com/office/drawing/2014/main" id="{4A76F267-16CD-4CB6-85DD-31342B40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3469"/>
                <a:ext cx="10515600" cy="1325563"/>
              </a:xfrm>
              <a:prstGeom prst="rect">
                <a:avLst/>
              </a:prstGeo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29B710D0-E14D-44AF-9621-32C280BB72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28999"/>
                <a:ext cx="10515600" cy="3063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l-SI" dirty="0"/>
                  <a:t>Očitno so rešitve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l-SI" dirty="0"/>
                  <a:t>, 0 in 1.</a:t>
                </a:r>
              </a:p>
              <a:p>
                <a:r>
                  <a:rPr lang="sl-SI" dirty="0"/>
                  <a:t>S Cardanovo formulo pa dobimo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sl-SI" dirty="0"/>
                  <a:t>, sledi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ra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l-SI" dirty="0"/>
                  <a:t>, torej</a:t>
                </a:r>
                <a:br>
                  <a:rPr lang="sl-SI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rad>
                          </m:den>
                        </m:f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rad>
                          </m:den>
                        </m:f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29B710D0-E14D-44AF-9621-32C280BB7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8999"/>
                <a:ext cx="10515600" cy="3063875"/>
              </a:xfrm>
              <a:prstGeom prst="rect">
                <a:avLst/>
              </a:prstGeom>
              <a:blipFill>
                <a:blip r:embed="rId7"/>
                <a:stretch>
                  <a:fillRect l="-1043" t="-3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35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226F9-6DF4-4C84-A959-D66AF939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Kompleksna števila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C53CE4-1ECD-4F96-BA28-16BD3F41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5206" cy="4351338"/>
          </a:xfrm>
        </p:spPr>
        <p:txBody>
          <a:bodyPr/>
          <a:lstStyle/>
          <a:p>
            <a:r>
              <a:rPr lang="sl-SI" dirty="0"/>
              <a:t>Rafael </a:t>
            </a:r>
            <a:r>
              <a:rPr lang="sl-SI" dirty="0" err="1"/>
              <a:t>Bombelli</a:t>
            </a:r>
            <a:r>
              <a:rPr lang="sl-SI" dirty="0"/>
              <a:t> (1526 – 1572)</a:t>
            </a:r>
          </a:p>
          <a:p>
            <a:r>
              <a:rPr lang="sl-SI" dirty="0"/>
              <a:t>V srednji šoli lahko naletimo na vprašanje: kaj so razlogi za vpeljavo kompleksnih števil?</a:t>
            </a:r>
          </a:p>
          <a:p>
            <a:r>
              <a:rPr lang="sl-SI" dirty="0"/>
              <a:t>Osnovni izrek algebre</a:t>
            </a:r>
          </a:p>
          <a:p>
            <a:r>
              <a:rPr lang="sl-SI" dirty="0"/>
              <a:t>Reševanje enačb 3. in 4. stopnje (zgodovinsko)</a:t>
            </a:r>
          </a:p>
          <a:p>
            <a:r>
              <a:rPr lang="sl-SI" dirty="0" err="1"/>
              <a:t>Holomorfne</a:t>
            </a:r>
            <a:r>
              <a:rPr lang="sl-SI" dirty="0"/>
              <a:t> funkcije, aplikacije v fiziki, umetnost – </a:t>
            </a:r>
            <a:r>
              <a:rPr lang="sl-SI" dirty="0" err="1"/>
              <a:t>Mandelbrotova</a:t>
            </a:r>
            <a:r>
              <a:rPr lang="sl-SI" dirty="0"/>
              <a:t> množica 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B0F5D25-B9CE-44A8-9893-3481DDE76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78" y="461963"/>
            <a:ext cx="3857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8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DE4EB-DBE1-4879-B416-BA063108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Tretji koreni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8A029FDF-31CB-48AF-9885-2737D2B87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7291"/>
                <a:ext cx="10515600" cy="4820111"/>
              </a:xfrm>
            </p:spPr>
            <p:txBody>
              <a:bodyPr>
                <a:normAutofit/>
              </a:bodyPr>
              <a:lstStyle/>
              <a:p>
                <a:r>
                  <a:rPr lang="sl-SI" dirty="0"/>
                  <a:t>Rešimo najprej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/>
              </a:p>
              <a:p>
                <a:r>
                  <a:rPr lang="sl-SI" dirty="0"/>
                  <a:t>Rešitve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l-SI" dirty="0"/>
                  <a:t> .</a:t>
                </a:r>
              </a:p>
              <a:p>
                <a:r>
                  <a:rPr lang="sl-SI" dirty="0"/>
                  <a:t>Če označimo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l-SI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l-SI" dirty="0"/>
                  <a:t>, so rešitve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Hitro vidimo, da veljata lepi zvezi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8A029FDF-31CB-48AF-9885-2737D2B87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7291"/>
                <a:ext cx="10515600" cy="4820111"/>
              </a:xfrm>
              <a:blipFill>
                <a:blip r:embed="rId4"/>
                <a:stretch>
                  <a:fillRect l="-1043" t="-2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311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F47CE7-0290-4CA6-917E-9D326541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Polinomi na krožku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4284EE-C1DE-4325-92E8-4389B18E4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Osnove iz učnega načrta</a:t>
            </a:r>
          </a:p>
          <a:p>
            <a:endParaRPr lang="sl-SI" dirty="0"/>
          </a:p>
          <a:p>
            <a:r>
              <a:rPr lang="sl-SI" dirty="0"/>
              <a:t>Polinomske enačbe 3. in 4. stopnje</a:t>
            </a:r>
          </a:p>
          <a:p>
            <a:endParaRPr lang="sl-SI" dirty="0"/>
          </a:p>
          <a:p>
            <a:r>
              <a:rPr lang="sl-SI" dirty="0"/>
              <a:t>Matjaž Željko s sodelavci, </a:t>
            </a:r>
            <a:r>
              <a:rPr lang="sl-SI" dirty="0" err="1"/>
              <a:t>Altius</a:t>
            </a:r>
            <a:r>
              <a:rPr lang="sl-SI" dirty="0"/>
              <a:t> </a:t>
            </a:r>
            <a:r>
              <a:rPr lang="sl-SI" dirty="0" err="1"/>
              <a:t>Citius</a:t>
            </a:r>
            <a:r>
              <a:rPr lang="sl-SI" dirty="0"/>
              <a:t> </a:t>
            </a:r>
            <a:r>
              <a:rPr lang="sl-SI" dirty="0" err="1"/>
              <a:t>Fortius</a:t>
            </a:r>
            <a:r>
              <a:rPr lang="sl-SI" dirty="0"/>
              <a:t>, poglavje Polinomi</a:t>
            </a:r>
          </a:p>
          <a:p>
            <a:endParaRPr lang="sl-SI" dirty="0"/>
          </a:p>
          <a:p>
            <a:r>
              <a:rPr lang="sl-SI" dirty="0"/>
              <a:t>Naloge z olimpijad </a:t>
            </a:r>
            <a:r>
              <a:rPr lang="sl-SI" dirty="0">
                <a:hlinkClick r:id="rId4"/>
              </a:rPr>
              <a:t>https://www.imo-official.org/problems.aspx</a:t>
            </a:r>
            <a:r>
              <a:rPr lang="sl-SI" dirty="0"/>
              <a:t>;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15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B44CE-9A3B-423F-80C1-8FCD5C01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Tretji koreni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0A355E0-7CDC-4B05-967B-0A4916DD14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/>
                  <a:t>Rešujemo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l-SI" dirty="0"/>
                  <a:t>, kjer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Eno rešitev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l-SI" dirty="0"/>
                  <a:t> dobimo s </a:t>
                </a:r>
                <a:r>
                  <a:rPr lang="sl-SI" dirty="0" err="1"/>
                  <a:t>tretjinjenjem</a:t>
                </a:r>
                <a:r>
                  <a:rPr lang="sl-SI" dirty="0"/>
                  <a:t> argumenta števila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l-SI" dirty="0"/>
                  <a:t> in izračunom tretjega korena njegove absolutne vrednosti. Če je torej </a:t>
                </a:r>
                <a:br>
                  <a:rPr lang="sl-SI" dirty="0"/>
                </a:b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sl-SI" dirty="0"/>
                  <a:t>,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sl-SI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sl-SI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Za ostali rešitvi pa veljata spodnji formuli.</a:t>
                </a:r>
                <a:br>
                  <a:rPr lang="sl-SI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sl-SI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sl-SI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br>
                  <a:rPr lang="sl-SI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0A355E0-7CDC-4B05-967B-0A4916DD1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8A32C68A-3DF2-4A61-A4AD-F010DB56ED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4. Rešimo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8A32C68A-3DF2-4A61-A4AD-F010DB56E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8280361-F380-46EF-B254-E7712117C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r>
                  <a:rPr lang="sl-SI" dirty="0"/>
                  <a:t>Rešitve so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S Cardanovo formulo smo dobili</a:t>
                </a:r>
                <a:br>
                  <a:rPr lang="sl-SI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sl-SI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40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sl-SI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</m:e>
                    </m:d>
                    <m:r>
                      <a:rPr lang="sl-SI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sl-S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−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ad>
                        <m:ra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sl-SI" dirty="0"/>
              </a:p>
              <a:p>
                <a:r>
                  <a:rPr lang="sl-SI" dirty="0"/>
                  <a:t>Koliko je torej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</m:oMath>
                </a14:m>
                <a:r>
                  <a:rPr lang="sl-SI" dirty="0"/>
                  <a:t>?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8280361-F380-46EF-B254-E7712117C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5"/>
                <a:stretch>
                  <a:fillRect l="-1043" t="-2241" b="-2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37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B5A78-30E0-4216-B47D-FC1C1F51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Dopolnitev Cardanove formule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CFF41B3C-CD9F-48A6-A246-994673E4EE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5909"/>
                <a:ext cx="11034252" cy="5342091"/>
              </a:xfrm>
            </p:spPr>
            <p:txBody>
              <a:bodyPr>
                <a:normAutofit/>
              </a:bodyPr>
              <a:lstStyle/>
              <a:p>
                <a:r>
                  <a:rPr lang="sl-SI" dirty="0"/>
                  <a:t>Rešujemo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. </a:t>
                </a:r>
                <a:r>
                  <a:rPr lang="sl-SI" sz="2800" dirty="0"/>
                  <a:t>Definiramo 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sl-SI" sz="2800" dirty="0"/>
                  <a:t>. Rešitve so oblike </a:t>
                </a:r>
                <a:br>
                  <a:rPr lang="sl-SI" sz="2800" dirty="0"/>
                </a:b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dirty="0"/>
                  <a:t>, kjer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</m:oMath>
                </a14:m>
                <a:r>
                  <a:rPr lang="sl-SI" dirty="0"/>
                  <a:t>, hkrati pa velja </a:t>
                </a:r>
                <a:br>
                  <a:rPr lang="sl-SI" dirty="0"/>
                </a:br>
                <a14:m>
                  <m:oMath xmlns:m="http://schemas.openxmlformats.org/officeDocument/2006/math">
                    <m:r>
                      <a:rPr lang="sl-SI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Torej je formuli </a:t>
                </a:r>
                <a:br>
                  <a:rPr lang="sl-SI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e>
                    </m:rad>
                  </m:oMath>
                </a14:m>
                <a:br>
                  <a:rPr lang="sl-SI" dirty="0"/>
                </a:br>
                <a:r>
                  <a:rPr lang="sl-SI" dirty="0"/>
                  <a:t>potrebno dodati opombo, da je en tretji koren poljuben kompleksni tretji koren argumenta, drugi tretji koren 🤔pa mora biti tisti, ki se s prvim zmnoži v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CFF41B3C-CD9F-48A6-A246-994673E4E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5909"/>
                <a:ext cx="11034252" cy="5342091"/>
              </a:xfrm>
              <a:blipFill>
                <a:blip r:embed="rId3"/>
                <a:stretch>
                  <a:fillRect l="-994" r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835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7764449A-1385-4540-B8B8-D685CE327B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4. Rešimo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7764449A-1385-4540-B8B8-D685CE327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D13C4070-4D5A-409E-85C8-0B171539E0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465" y="1690687"/>
                <a:ext cx="10515600" cy="516731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sl-SI" dirty="0"/>
                  <a:t>S Cardanovo formulo smo dobili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40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sl-SI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</m:e>
                    </m:d>
                    <m:r>
                      <a:rPr lang="sl-SI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sl-S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−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ad>
                        <m:ra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sl-SI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l-SI" dirty="0"/>
                  <a:t>Kateri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</m:oMath>
                </a14:m>
                <a:r>
                  <a:rPr lang="sl-SI" dirty="0"/>
                  <a:t> se združi s katerim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</m:oMath>
                </a14:m>
                <a:r>
                  <a:rPr lang="sl-SI" dirty="0"/>
                  <a:t>? Veljati mora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dirty="0"/>
                  <a:t>.</a:t>
                </a:r>
              </a:p>
              <a:p>
                <a:endParaRPr lang="sl-SI" dirty="0"/>
              </a:p>
              <a:p>
                <a:r>
                  <a:rPr lang="sl-SI" dirty="0"/>
                  <a:t>Torej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  <m:r>
                      <a:rPr lang="sl-SI">
                        <a:latin typeface="Cambria Math" panose="02040503050406030204" pitchFamily="18" charset="0"/>
                      </a:rPr>
                      <m:t>=1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/>
              </a:p>
              <a:p>
                <a:r>
                  <a:rPr lang="sl-SI" dirty="0"/>
                  <a:t>Dobimo pare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</m:e>
                    </m:d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l-SI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l-SI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sl-SI" dirty="0"/>
                  <a:t>.</a:t>
                </a:r>
                <a:br>
                  <a:rPr lang="sl-SI" dirty="0"/>
                </a:br>
                <a:endParaRPr lang="sl-SI" dirty="0"/>
              </a:p>
              <a:p>
                <a:r>
                  <a:rPr lang="sl-SI" dirty="0"/>
                  <a:t>Rešitve so torej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D13C4070-4D5A-409E-85C8-0B171539E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465" y="1690687"/>
                <a:ext cx="10515600" cy="5167313"/>
              </a:xfr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9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F9693-3ADE-4B80-A518-F59D30B7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lahko iz ene rešitve dobimo ostale?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11B4FA70-9A79-4468-AAE5-8A45D9F18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/>
                  <a:t>Opazimo, da če en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sl-SI" dirty="0"/>
                  <a:t> reši sistem </a:t>
                </a:r>
                <a14:m>
                  <m:oMath xmlns:m="http://schemas.openxmlformats.org/officeDocument/2006/math">
                    <m:r>
                      <a:rPr lang="sl-SI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,  </a:t>
                </a:r>
                <a:br>
                  <a:rPr lang="sl-SI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, potem sistem rešita tudi para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sl-SI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sl-SI" dirty="0"/>
                  <a:t>.</a:t>
                </a:r>
                <a:endParaRPr lang="sl-SI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l-SI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sl-SI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Trditev.</a:t>
                </a:r>
                <a:r>
                  <a:rPr lang="sl-SI" dirty="0"/>
                  <a:t> Če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sl-SI" dirty="0"/>
                  <a:t> reši sistem </a:t>
                </a:r>
                <a14:m>
                  <m:oMath xmlns:m="http://schemas.openxmlformats.org/officeDocument/2006/math">
                    <m:r>
                      <a:rPr lang="sl-SI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sl-SI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sl-SI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, potem je množica rešitev enačbe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 enaka</a:t>
                </a:r>
                <a:br>
                  <a:rPr lang="sl-SI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𝑢</m:t>
                        </m:r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dirty="0"/>
              </a:p>
              <a:p>
                <a:r>
                  <a:rPr lang="sl-SI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Posledica.</a:t>
                </a:r>
                <a:r>
                  <a:rPr lang="sl-SI" dirty="0"/>
                  <a:t>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le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polinoma</m:t>
                    </m:r>
                    <m:r>
                      <a:rPr lang="sl-SI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 (štete z večkratnostjo) so</a:t>
                </a:r>
                <a:br>
                  <a:rPr lang="sl-SI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11B4FA70-9A79-4468-AAE5-8A45D9F18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01" t="-2241" r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66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84B75F-1339-436E-9786-F665BE65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Produkt razlik ničel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506797F-0ACD-42F3-B284-F7FFBFFBF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4181" y="1825625"/>
                <a:ext cx="11031793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sSup>
                              <m:sSup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𝑢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1−3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sSup>
                          <m:sSupPr>
                            <m:ctrlPr>
                              <a:rPr lang="sl-SI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1−3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sl-SI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𝑢𝑣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l-SI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l-SI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sl-SI" sz="36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sl-SI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l-SI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sl-SI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rad>
                      <m:r>
                        <a:rPr lang="sl-SI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br>
                  <a:rPr lang="sl-SI" sz="2400" dirty="0">
                    <a:ea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506797F-0ACD-42F3-B284-F7FFBFFBF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181" y="1825625"/>
                <a:ext cx="11031793" cy="4351338"/>
              </a:xfrm>
              <a:blipFill>
                <a:blip r:embed="rId4"/>
                <a:stretch>
                  <a:fillRect l="-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95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AAE356AD-5CA4-45CE-92A2-9A10CDD822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Analiza rešitev enačbe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4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4400" i="1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sl-SI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4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sz="44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AAE356AD-5CA4-45CE-92A2-9A10CDD82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805F03B-7AAA-4A61-A762-CF16835D1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l-SI" dirty="0"/>
                  <a:t>Naj bo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sl-SI" dirty="0"/>
                  <a:t>. </a:t>
                </a:r>
              </a:p>
              <a:p>
                <a:r>
                  <a:rPr lang="sl-SI" dirty="0"/>
                  <a:t>V primeru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b="0" dirty="0"/>
                  <a:t> ima enačba največ 2 različni rešitvi.</a:t>
                </a:r>
              </a:p>
              <a:p>
                <a:r>
                  <a:rPr lang="sl-SI" dirty="0"/>
                  <a:t>Sedaj predpostavimo, da ima enačba realne koeficiente, tj.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l-SI" dirty="0"/>
                  <a:t>. </a:t>
                </a:r>
              </a:p>
              <a:p>
                <a:pPr lvl="1"/>
                <a:r>
                  <a:rPr lang="sl-SI" dirty="0"/>
                  <a:t>Če je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∆&lt;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l-SI" b="0" dirty="0"/>
                  <a:t>, ima enačba realne rešitve</a:t>
                </a:r>
              </a:p>
              <a:p>
                <a:pPr lvl="1"/>
                <a:r>
                  <a:rPr lang="sl-SI" dirty="0"/>
                  <a:t>Če je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sl-SI" b="0" dirty="0"/>
                  <a:t>, ima enačba eno realno in dve konjugirani kompleksni rešitvi.</a:t>
                </a: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805F03B-7AAA-4A61-A762-CF16835D1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67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B2EE1B31-7D19-4C68-A38E-393C6A8DF2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5. Reši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−20=0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B2EE1B31-7D19-4C68-A38E-393C6A8DF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6CCEE7BA-5207-40EB-89E4-C2F561321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50794" cy="4351338"/>
              </a:xfrm>
            </p:spPr>
            <p:txBody>
              <a:bodyPr/>
              <a:lstStyle/>
              <a:p>
                <a:r>
                  <a:rPr lang="sl-SI" dirty="0"/>
                  <a:t>Eno rešitev 1,368808107 je na 9 mest natančno (zadnja decimalka ni prav zaokrožena) našel že Fibonacci leta 1225.</a:t>
                </a:r>
              </a:p>
              <a:p>
                <a:r>
                  <a:rPr lang="sl-SI" dirty="0"/>
                  <a:t>Po substituciji </a:t>
                </a:r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dirty="0"/>
                  <a:t> bi dobili</a:t>
                </a:r>
                <a:br>
                  <a:rPr lang="sl-SI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704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sl-SI" dirty="0"/>
              </a:p>
              <a:p>
                <a:r>
                  <a:rPr lang="sl-SI" dirty="0"/>
                  <a:t>Izračunali bi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/>
                      <m:t>194</m:t>
                    </m:r>
                    <m:r>
                      <m:rPr>
                        <m:nor/>
                      </m:rPr>
                      <a:rPr lang="sl-SI" b="0" i="0" smtClean="0"/>
                      <m:t>,</m:t>
                    </m:r>
                    <m:r>
                      <m:rPr>
                        <m:nor/>
                      </m:rPr>
                      <a:rPr lang="en-GB"/>
                      <m:t>0740740740741</m:t>
                    </m:r>
                  </m:oMath>
                </a14:m>
                <a:r>
                  <a:rPr lang="sl-SI" dirty="0"/>
                  <a:t>, od koder bi sklepali ….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6CCEE7BA-5207-40EB-89E4-C2F561321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50794" cy="4351338"/>
              </a:xfrm>
              <a:blipFill>
                <a:blip r:embed="rId4"/>
                <a:stretch>
                  <a:fillRect l="-1030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995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7239A52E-3EBB-4092-9D6C-50D11B6FF6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Primer 6. Reši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7239A52E-3EBB-4092-9D6C-50D11B6FF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7957D40-63D4-40AD-A53D-394CBF239A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=1+8=9</m:t>
                    </m:r>
                  </m:oMath>
                </a14:m>
                <a:endParaRPr lang="sl-SI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−1+3</m:t>
                        </m:r>
                      </m:e>
                    </m:rad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1−3</m:t>
                        </m:r>
                      </m:e>
                    </m:rad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sl-SI" dirty="0"/>
              </a:p>
              <a:p>
                <a:r>
                  <a:rPr lang="sl-SI" dirty="0"/>
                  <a:t>Edina realna rešitev je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l-SI" dirty="0"/>
                  <a:t>.</a:t>
                </a:r>
              </a:p>
              <a:p>
                <a:r>
                  <a:rPr lang="sl-SI" dirty="0"/>
                  <a:t>Kompleksni rešitvi sta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dirty="0"/>
                  <a:t> in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sl-SI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77957D40-63D4-40AD-A53D-394CBF239A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9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B415CEE4-1906-4B17-9941-FAF97328B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9710" y="365125"/>
                <a:ext cx="10515600" cy="1325563"/>
              </a:xfrm>
            </p:spPr>
            <p:txBody>
              <a:bodyPr/>
              <a:lstStyle/>
              <a:p>
                <a:r>
                  <a:rPr lang="sl-SI" dirty="0"/>
                  <a:t>Izračun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sl-SI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sl-SI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B415CEE4-1906-4B17-9941-FAF97328B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9710" y="365125"/>
                <a:ext cx="10515600" cy="1325563"/>
              </a:xfrm>
              <a:blipFill>
                <a:blip r:embed="rId4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17CC06E-CFF5-46BA-9C2F-BA454F5F2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58" y="129150"/>
            <a:ext cx="8169778" cy="610941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CFCF70A6-27F3-49CD-9E09-17B738405606}"/>
                  </a:ext>
                </a:extLst>
              </p:cNvPr>
              <p:cNvSpPr txBox="1"/>
              <p:nvPr/>
            </p:nvSpPr>
            <p:spPr>
              <a:xfrm>
                <a:off x="272956" y="1690688"/>
                <a:ext cx="3591122" cy="383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GB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l-SI" sz="28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fName>
                      <m:e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i="1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  <m:sup>
                            <m:r>
                              <a:rPr lang="sl-SI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sz="28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sl-SI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l-SI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2800" b="0" i="1" smtClean="0">
                                  <a:latin typeface="Cambria Math" panose="02040503050406030204" pitchFamily="18" charset="0"/>
                                </a:rPr>
                                <m:t>10+2</m:t>
                              </m:r>
                              <m:rad>
                                <m:radPr>
                                  <m:degHide m:val="on"/>
                                  <m:ctrlPr>
                                    <a:rPr lang="sl-SI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CFCF70A6-27F3-49CD-9E09-17B738405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" y="1690688"/>
                <a:ext cx="3591122" cy="3834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5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AA9CB-4AA1-480B-9B80-0DC27275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1450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78129BD-2964-486A-8118-DCEA5079D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18" y="1839272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347252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6B64A486-3B6C-4551-8585-09D9916FC6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dirty="0"/>
                  <a:t>Izračun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sl-SI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sl-SI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6B64A486-3B6C-4551-8585-09D9916FC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99A1679-9F3B-4638-8357-31C79A365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4839"/>
                <a:ext cx="10515600" cy="47021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rad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func>
                  </m:oMath>
                </a14:m>
                <a:endParaRPr lang="sl-SI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sl-SI" b="0" i="1" smtClean="0">
                        <a:latin typeface="Cambria Math" panose="02040503050406030204" pitchFamily="18" charset="0"/>
                      </a:rPr>
                      <m:t>=−4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sl-SI" dirty="0"/>
              </a:p>
              <a:p>
                <a:r>
                  <a:rPr lang="sl-SI" dirty="0"/>
                  <a:t>Torej je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sl-SI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sl-SI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r>
                  <a:rPr lang="sl-SI" dirty="0"/>
                  <a:t> rešitev enačbe </a:t>
                </a:r>
                <a:br>
                  <a:rPr lang="sl-SI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5+</m:t>
                            </m:r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sl-SI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5+</m:t>
                            </m:r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dirty="0"/>
              </a:p>
              <a:p>
                <a:r>
                  <a:rPr lang="sl-SI" dirty="0"/>
                  <a:t>Znamo oceniti 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sl-SI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</m:t>
                    </m:r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š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tevilo</m:t>
                    </m:r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realnih</m:t>
                    </m:r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ni</m:t>
                    </m:r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</m:t>
                    </m:r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99A1679-9F3B-4638-8357-31C79A365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4839"/>
                <a:ext cx="10515600" cy="4702124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12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AD8DDA89-E094-4DAD-83AF-7B42D41BCE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sl-SI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l-SI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AD8DDA89-E094-4DAD-83AF-7B42D41BC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9DB0A0AA-42E4-4B8E-9626-0899EF349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l-SI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5+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rad>
                            </m:num>
                            <m:den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den>
                          </m:f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  <m:d>
                                            <m:d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  <m:d>
                                            <m:d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5+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rad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rad>
                        </m:e>
                      </m:rad>
                    </m:oMath>
                  </m:oMathPara>
                </a14:m>
                <a:br>
                  <a:rPr lang="sl-SI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sl-SI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sl-SI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sl-SI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sl-SI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sl-SI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5+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rad>
                            </m:num>
                            <m:den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den>
                          </m:f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  <m:d>
                                            <m:d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  <m:d>
                                            <m:d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rad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5+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sl-SI" i="1"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rad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16384</m:t>
                                  </m:r>
                                </m:den>
                              </m:f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rad>
                        </m:e>
                      </m:rad>
                    </m:oMath>
                  </m:oMathPara>
                </a14:m>
                <a:br>
                  <a:rPr lang="sl-SI" dirty="0"/>
                </a:br>
                <a:br>
                  <a:rPr lang="sl-SI" dirty="0"/>
                </a:br>
                <a:br>
                  <a:rPr lang="sl-SI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=0,017452406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9DB0A0AA-42E4-4B8E-9626-0899EF349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6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7D5F6C-07F5-4CB4-A4E0-EC2F2766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Cardanove formule v srednji šoli?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D60FC984-9184-4C98-A838-BBFCA330A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8549"/>
                <a:ext cx="10515600" cy="4648414"/>
              </a:xfrm>
            </p:spPr>
            <p:txBody>
              <a:bodyPr>
                <a:normAutofit fontScale="92500"/>
              </a:bodyPr>
              <a:lstStyle/>
              <a:p>
                <a:r>
                  <a:rPr lang="sl-SI" dirty="0"/>
                  <a:t>Današnji primeri kubičnih enačb:</a:t>
                </a:r>
              </a:p>
              <a:p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–48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–1=0</m:t>
                    </m:r>
                  </m:oMath>
                </a14:m>
                <a:r>
                  <a:rPr lang="sl-SI" dirty="0"/>
                  <a:t>	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,2,3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sl-SI" i="1" dirty="0" smtClean="0">
                        <a:latin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–48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		(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l-SI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sl-SI" dirty="0"/>
                  <a:t> 				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</a:rPr>
                      <m:t>x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sl-SI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sl-SI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 			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l-SI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l-SI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−20=0</m:t>
                    </m:r>
                  </m:oMath>
                </a14:m>
                <a:r>
                  <a:rPr lang="sl-SI" dirty="0"/>
                  <a:t> 		(</a:t>
                </a:r>
                <a14:m>
                  <m:oMath xmlns:m="http://schemas.openxmlformats.org/officeDocument/2006/math"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=1,368808107</m:t>
                    </m:r>
                  </m:oMath>
                </a14:m>
                <a:r>
                  <a:rPr lang="sl-SI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sl-SI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sl-SI" dirty="0"/>
                  <a:t>			 	(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l-SI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l-SI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sl-SI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5+</m:t>
                            </m:r>
                            <m:rad>
                              <m:radPr>
                                <m:degHide m:val="on"/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sl-SI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sl-SI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l-SI" dirty="0"/>
                  <a:t>   (</a:t>
                </a:r>
                <a14:m>
                  <m:oMath xmlns:m="http://schemas.openxmlformats.org/officeDocument/2006/math"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sl-SI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sl-SI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r>
                  <a:rPr lang="sl-SI" dirty="0"/>
                  <a:t>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D60FC984-9184-4C98-A838-BBFCA330A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8549"/>
                <a:ext cx="10515600" cy="4648414"/>
              </a:xfrm>
              <a:blipFill>
                <a:blip r:embed="rId4"/>
                <a:stretch>
                  <a:fillRect l="-928" t="-2100" b="-1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15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80BD8C-03D2-4D12-94BC-C5DBB24B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E9A1E8-1764-42DB-A3D9-72DB3951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/>
              <a:t>Ken </a:t>
            </a:r>
            <a:r>
              <a:rPr lang="sl-SI" dirty="0" err="1"/>
              <a:t>Ward</a:t>
            </a:r>
            <a:r>
              <a:rPr lang="sl-SI" dirty="0"/>
              <a:t>, </a:t>
            </a:r>
            <a:r>
              <a:rPr lang="en-GB" dirty="0"/>
              <a:t>Examples Using </a:t>
            </a:r>
            <a:r>
              <a:rPr lang="en-GB" dirty="0" err="1"/>
              <a:t>Cardano's</a:t>
            </a:r>
            <a:r>
              <a:rPr lang="en-GB" dirty="0"/>
              <a:t> Method to Solve Cubic Equations</a:t>
            </a:r>
            <a:r>
              <a:rPr lang="sl-SI" dirty="0"/>
              <a:t>, dostopno na </a:t>
            </a:r>
            <a:r>
              <a:rPr lang="en-GB" dirty="0">
                <a:hlinkClick r:id="rId4"/>
              </a:rPr>
              <a:t>https://trans4mind.com/personal_development/mathematics/polynomials/cardanoMethodExamples.htm</a:t>
            </a:r>
            <a:endParaRPr lang="sl-SI" dirty="0"/>
          </a:p>
          <a:p>
            <a:r>
              <a:rPr lang="sl-SI" dirty="0"/>
              <a:t>Travis </a:t>
            </a:r>
            <a:r>
              <a:rPr lang="sl-SI" dirty="0" err="1"/>
              <a:t>Kowalski</a:t>
            </a:r>
            <a:r>
              <a:rPr lang="sl-SI" dirty="0"/>
              <a:t>, </a:t>
            </a:r>
            <a:r>
              <a:rPr lang="en-GB" dirty="0"/>
              <a:t>The Sine of a Single Degree</a:t>
            </a:r>
            <a:r>
              <a:rPr lang="sl-SI" dirty="0"/>
              <a:t>, dostopno na </a:t>
            </a:r>
            <a:r>
              <a:rPr lang="en-GB" dirty="0">
                <a:hlinkClick r:id="rId5"/>
              </a:rPr>
              <a:t>https://maa.org/sites/default/files/pdf/awards/college.math.j.47.5.322.pdf</a:t>
            </a:r>
            <a:endParaRPr lang="sl-SI" dirty="0"/>
          </a:p>
          <a:p>
            <a:r>
              <a:rPr lang="sl-SI" dirty="0"/>
              <a:t>Stran Angleške Wikipedije o kubični enačbi, Cardanu, </a:t>
            </a:r>
            <a:r>
              <a:rPr lang="sl-SI" dirty="0" err="1"/>
              <a:t>Tartaglii</a:t>
            </a:r>
            <a:r>
              <a:rPr lang="sl-SI" dirty="0"/>
              <a:t>, </a:t>
            </a:r>
            <a:r>
              <a:rPr lang="sl-SI" dirty="0" err="1"/>
              <a:t>Ferrariju</a:t>
            </a:r>
            <a:r>
              <a:rPr lang="sl-SI" dirty="0"/>
              <a:t>, Ars </a:t>
            </a:r>
            <a:r>
              <a:rPr lang="sl-SI" dirty="0" err="1"/>
              <a:t>Magni</a:t>
            </a:r>
            <a:r>
              <a:rPr lang="sl-SI" dirty="0"/>
              <a:t>, </a:t>
            </a:r>
            <a:r>
              <a:rPr lang="sl-SI" dirty="0" err="1"/>
              <a:t>Bombelliju</a:t>
            </a:r>
            <a:r>
              <a:rPr lang="sl-SI" dirty="0"/>
              <a:t>, Koperniku, </a:t>
            </a:r>
            <a:r>
              <a:rPr lang="sl-SI" dirty="0" err="1"/>
              <a:t>Galileu</a:t>
            </a:r>
            <a:r>
              <a:rPr lang="sl-SI" dirty="0"/>
              <a:t>, Martinu Lutru, 95 tezah, Gutenbergovi bibliji, Univerzi v Bologni</a:t>
            </a:r>
          </a:p>
          <a:p>
            <a:r>
              <a:rPr lang="sl-SI" dirty="0"/>
              <a:t>Bibliografije del </a:t>
            </a:r>
            <a:r>
              <a:rPr lang="sl-SI" dirty="0" err="1"/>
              <a:t>Ferra</a:t>
            </a:r>
            <a:r>
              <a:rPr lang="sl-SI" dirty="0"/>
              <a:t> in </a:t>
            </a:r>
            <a:r>
              <a:rPr lang="sl-SI" dirty="0" err="1"/>
              <a:t>Tartaglie</a:t>
            </a:r>
            <a:r>
              <a:rPr lang="sl-SI" dirty="0"/>
              <a:t>, dostopne na </a:t>
            </a:r>
            <a:r>
              <a:rPr lang="sl-SI" dirty="0">
                <a:hlinkClick r:id="rId6"/>
              </a:rPr>
              <a:t>https://mathshistory.st-andrews.ac.uk/Biographies/Ferro/</a:t>
            </a:r>
            <a:r>
              <a:rPr lang="sl-SI" dirty="0"/>
              <a:t> in </a:t>
            </a:r>
            <a:r>
              <a:rPr lang="sl-SI" dirty="0">
                <a:hlinkClick r:id="rId7"/>
              </a:rPr>
              <a:t>https://mathshistory.st-andrews.ac.uk/Biographies/Tartaglia/</a:t>
            </a:r>
            <a:endParaRPr lang="sl-SI" dirty="0"/>
          </a:p>
          <a:p>
            <a:r>
              <a:rPr lang="sl-SI" dirty="0"/>
              <a:t>Slika odkritja Amerike: </a:t>
            </a:r>
            <a:r>
              <a:rPr lang="sl-SI" dirty="0">
                <a:hlinkClick r:id="rId8"/>
              </a:rPr>
              <a:t>https://libcom.org/article/columbus-indians-and-discovery-america</a:t>
            </a:r>
            <a:r>
              <a:rPr lang="sl-SI" dirty="0"/>
              <a:t> </a:t>
            </a:r>
          </a:p>
          <a:p>
            <a:r>
              <a:rPr lang="sl-SI" dirty="0"/>
              <a:t>Padec Konstantinopla: </a:t>
            </a:r>
            <a:r>
              <a:rPr lang="sl-SI" dirty="0">
                <a:hlinkClick r:id="rId9"/>
              </a:rPr>
              <a:t>https://www.heritagedaily.com/2021/12/the-fall-of-constantinople/142293</a:t>
            </a:r>
            <a:r>
              <a:rPr lang="sl-SI" dirty="0"/>
              <a:t>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1900" dirty="0"/>
              <a:t>Viri so bili dostopni konec januarja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4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45728-3781-4722-9FA8-8060609B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1453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EEDDEFA-DFF6-44BC-A82A-E94991FF3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91" y="1825625"/>
            <a:ext cx="6529618" cy="4351338"/>
          </a:xfrm>
        </p:spPr>
      </p:pic>
    </p:spTree>
    <p:extLst>
      <p:ext uri="{BB962C8B-B14F-4D97-AF65-F5344CB8AC3E}">
        <p14:creationId xmlns:p14="http://schemas.microsoft.com/office/powerpoint/2010/main" val="357291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A8CC28-AEA5-4745-9D5A-A6116E1B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1492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EE1D13E-2B0C-4CD8-8D7D-7A93A6FC1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1735043"/>
            <a:ext cx="5289645" cy="4544839"/>
          </a:xfrm>
        </p:spPr>
      </p:pic>
    </p:spTree>
    <p:extLst>
      <p:ext uri="{BB962C8B-B14F-4D97-AF65-F5344CB8AC3E}">
        <p14:creationId xmlns:p14="http://schemas.microsoft.com/office/powerpoint/2010/main" val="259531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5C159-CA35-430C-B963-9D3620B5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Od 1515 naprej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DA7405B-1EF9-4C70-BC71-40E3B748F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8" y="1611966"/>
            <a:ext cx="3937237" cy="385372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A6BC9EB-A891-447E-9297-E08BD458B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99" y="2168238"/>
            <a:ext cx="3425950" cy="28813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C656D1E-9252-4EEA-966A-6264A3882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74" y="1610013"/>
            <a:ext cx="31432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0710A-7B28-46E9-A799-4E54C6F0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1517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9A5A262-C0C0-4EC7-AA91-F4B29992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35" y="1794020"/>
            <a:ext cx="3029412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FF0F341-41FB-4865-B02B-63CD34F81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17" y="1798331"/>
            <a:ext cx="5837283" cy="43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9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A2C959-916E-401B-8415-AAB01ED4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Od 1088</a:t>
            </a:r>
            <a:endParaRPr lang="en-GB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1315BAE-75A6-425A-BAF1-3DD596A40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44" y="1825625"/>
            <a:ext cx="6007312" cy="4351338"/>
          </a:xfrm>
        </p:spPr>
      </p:pic>
    </p:spTree>
    <p:extLst>
      <p:ext uri="{BB962C8B-B14F-4D97-AF65-F5344CB8AC3E}">
        <p14:creationId xmlns:p14="http://schemas.microsoft.com/office/powerpoint/2010/main" val="133747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D5BE3-A3FB-4A1B-AF5D-860F9A70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Scipione</a:t>
            </a:r>
            <a:r>
              <a:rPr lang="sl-SI" dirty="0"/>
              <a:t> del </a:t>
            </a:r>
            <a:r>
              <a:rPr lang="sl-SI" dirty="0" err="1"/>
              <a:t>Ferro</a:t>
            </a:r>
            <a:r>
              <a:rPr lang="sl-SI" dirty="0"/>
              <a:t> (1465 – 1526)</a:t>
            </a:r>
            <a:endParaRPr lang="en-GB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39EA7B3-BCBC-40F5-813D-9B6E65B0D369}"/>
              </a:ext>
            </a:extLst>
          </p:cNvPr>
          <p:cNvSpPr txBox="1">
            <a:spLocks/>
          </p:cNvSpPr>
          <p:nvPr/>
        </p:nvSpPr>
        <p:spPr>
          <a:xfrm>
            <a:off x="835925" y="1445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/>
              <a:t>Hannibal</a:t>
            </a:r>
            <a:r>
              <a:rPr lang="sl-SI" dirty="0"/>
              <a:t> </a:t>
            </a:r>
            <a:r>
              <a:rPr lang="sl-SI" dirty="0" err="1"/>
              <a:t>Nave</a:t>
            </a:r>
            <a:endParaRPr lang="en-GB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4ECB046-B7FB-458F-BD3B-07FAA7691614}"/>
              </a:ext>
            </a:extLst>
          </p:cNvPr>
          <p:cNvSpPr txBox="1">
            <a:spLocks/>
          </p:cNvSpPr>
          <p:nvPr/>
        </p:nvSpPr>
        <p:spPr>
          <a:xfrm>
            <a:off x="840475" y="2761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Antonio Maria del </a:t>
            </a:r>
            <a:r>
              <a:rPr lang="sl-SI" dirty="0" err="1"/>
              <a:t>Fiore</a:t>
            </a:r>
            <a:endParaRPr lang="en-GB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899EA46-E326-4A5E-9E2D-4997F03AE92D}"/>
              </a:ext>
            </a:extLst>
          </p:cNvPr>
          <p:cNvGrpSpPr/>
          <p:nvPr/>
        </p:nvGrpSpPr>
        <p:grpSpPr>
          <a:xfrm>
            <a:off x="845025" y="2230591"/>
            <a:ext cx="11096599" cy="4262284"/>
            <a:chOff x="845025" y="2230591"/>
            <a:chExt cx="11096599" cy="4262284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698D368E-701E-4DDD-ACF0-524C8E5FF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892" y="2230591"/>
              <a:ext cx="2829732" cy="4262284"/>
            </a:xfrm>
            <a:prstGeom prst="rect">
              <a:avLst/>
            </a:prstGeom>
          </p:spPr>
        </p:pic>
        <p:sp>
          <p:nvSpPr>
            <p:cNvPr id="7" name="Naslov 1">
              <a:extLst>
                <a:ext uri="{FF2B5EF4-FFF2-40B4-BE49-F238E27FC236}">
                  <a16:creationId xmlns:a16="http://schemas.microsoft.com/office/drawing/2014/main" id="{6CB787C3-8D10-488E-AD87-ED30421B657E}"/>
                </a:ext>
              </a:extLst>
            </p:cNvPr>
            <p:cNvSpPr txBox="1">
              <a:spLocks/>
            </p:cNvSpPr>
            <p:nvPr/>
          </p:nvSpPr>
          <p:spPr>
            <a:xfrm>
              <a:off x="845025" y="408686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l-SI" dirty="0" err="1"/>
                <a:t>Nicolo</a:t>
              </a:r>
              <a:r>
                <a:rPr lang="sl-SI" dirty="0"/>
                <a:t> </a:t>
              </a:r>
              <a:r>
                <a:rPr lang="sl-SI" dirty="0" err="1"/>
                <a:t>Tartaglia</a:t>
              </a:r>
              <a:r>
                <a:rPr lang="sl-SI" dirty="0"/>
                <a:t> (cca 1500 – 1557)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01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7953</TotalTime>
  <Words>3233</Words>
  <Application>Microsoft Office PowerPoint</Application>
  <PresentationFormat>Širokozaslonsko</PresentationFormat>
  <Paragraphs>316</Paragraphs>
  <Slides>33</Slides>
  <Notes>27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Polinomi za matematični krožek s poudarkom na Cardanovi formuli</vt:lpstr>
      <vt:lpstr>Polinomi na krožku</vt:lpstr>
      <vt:lpstr>1450</vt:lpstr>
      <vt:lpstr>1453</vt:lpstr>
      <vt:lpstr>1492</vt:lpstr>
      <vt:lpstr>Od 1515 naprej</vt:lpstr>
      <vt:lpstr>1517</vt:lpstr>
      <vt:lpstr>Od 1088</vt:lpstr>
      <vt:lpstr>Scipione del Ferro (1465 – 1526)</vt:lpstr>
      <vt:lpstr>Gerolamo Cardano (1501– 1576)</vt:lpstr>
      <vt:lpstr>Lodovico de Ferrari (1522 – 1565)</vt:lpstr>
      <vt:lpstr>Primer 1. Rešimo 64x^3–48x^2+12x–1=0</vt:lpstr>
      <vt:lpstr>Uvod v Cardanovo formulo</vt:lpstr>
      <vt:lpstr>Primer 3. Rešimo x^3+3x+2=0</vt:lpstr>
      <vt:lpstr>Izpeljava splošne rešitve</vt:lpstr>
      <vt:lpstr>Cardanova formula</vt:lpstr>
      <vt:lpstr>Primer 3. Rešimo x^3+3x+2=0</vt:lpstr>
      <vt:lpstr>Kompleksna števila</vt:lpstr>
      <vt:lpstr>Tretji koreni</vt:lpstr>
      <vt:lpstr>Tretji koreni</vt:lpstr>
      <vt:lpstr>Primer 4. Rešimo x^3-x=0</vt:lpstr>
      <vt:lpstr>Dopolnitev Cardanove formule</vt:lpstr>
      <vt:lpstr>Primer 4. Rešimo x^3-x=0</vt:lpstr>
      <vt:lpstr>Kako lahko iz ene rešitve dobimo ostale?</vt:lpstr>
      <vt:lpstr>Produkt razlik ničel</vt:lpstr>
      <vt:lpstr>Analiza rešitev enačbe t^3+pt+q=0 </vt:lpstr>
      <vt:lpstr>Primer 5. Reši x^3+2x^2+10x-20=0</vt:lpstr>
      <vt:lpstr>Primer 6. Reši x^3+6x+2=0</vt:lpstr>
      <vt:lpstr>Izračun sin⁡〖1^° 〗</vt:lpstr>
      <vt:lpstr>Izračun sin⁡〖1^° 〗</vt:lpstr>
      <vt:lpstr>sin⁡〖1^°=〗</vt:lpstr>
      <vt:lpstr>Cardanove formule v srednji šoli?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Gajser</dc:creator>
  <cp:lastModifiedBy>David Gajser</cp:lastModifiedBy>
  <cp:revision>292</cp:revision>
  <cp:lastPrinted>2016-09-18T08:52:33Z</cp:lastPrinted>
  <dcterms:created xsi:type="dcterms:W3CDTF">2016-09-11T08:17:09Z</dcterms:created>
  <dcterms:modified xsi:type="dcterms:W3CDTF">2024-01-27T13:14:44Z</dcterms:modified>
</cp:coreProperties>
</file>